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268" r:id="rId2"/>
    <p:sldId id="272" r:id="rId3"/>
    <p:sldId id="767" r:id="rId4"/>
    <p:sldId id="747" r:id="rId5"/>
    <p:sldId id="650" r:id="rId6"/>
    <p:sldId id="838" r:id="rId7"/>
    <p:sldId id="768" r:id="rId8"/>
    <p:sldId id="801" r:id="rId9"/>
    <p:sldId id="858" r:id="rId10"/>
    <p:sldId id="751" r:id="rId11"/>
    <p:sldId id="769" r:id="rId12"/>
    <p:sldId id="836" r:id="rId13"/>
    <p:sldId id="837" r:id="rId14"/>
    <p:sldId id="817" r:id="rId15"/>
    <p:sldId id="818" r:id="rId16"/>
    <p:sldId id="830" r:id="rId17"/>
    <p:sldId id="819" r:id="rId18"/>
    <p:sldId id="833" r:id="rId19"/>
    <p:sldId id="823" r:id="rId20"/>
    <p:sldId id="813" r:id="rId21"/>
    <p:sldId id="814" r:id="rId22"/>
    <p:sldId id="834" r:id="rId23"/>
    <p:sldId id="832" r:id="rId24"/>
    <p:sldId id="848" r:id="rId25"/>
    <p:sldId id="863" r:id="rId26"/>
    <p:sldId id="831" r:id="rId27"/>
    <p:sldId id="864" r:id="rId28"/>
    <p:sldId id="826" r:id="rId29"/>
    <p:sldId id="827" r:id="rId30"/>
    <p:sldId id="828" r:id="rId31"/>
    <p:sldId id="829" r:id="rId32"/>
    <p:sldId id="821" r:id="rId33"/>
    <p:sldId id="800" r:id="rId34"/>
    <p:sldId id="770" r:id="rId35"/>
    <p:sldId id="809" r:id="rId36"/>
    <p:sldId id="810" r:id="rId37"/>
    <p:sldId id="811" r:id="rId38"/>
    <p:sldId id="756" r:id="rId39"/>
    <p:sldId id="757" r:id="rId40"/>
    <p:sldId id="824" r:id="rId41"/>
    <p:sldId id="816" r:id="rId42"/>
    <p:sldId id="806" r:id="rId43"/>
    <p:sldId id="825" r:id="rId44"/>
    <p:sldId id="820" r:id="rId45"/>
    <p:sldId id="804" r:id="rId46"/>
    <p:sldId id="772" r:id="rId47"/>
    <p:sldId id="773" r:id="rId48"/>
    <p:sldId id="774" r:id="rId49"/>
    <p:sldId id="775" r:id="rId50"/>
    <p:sldId id="852" r:id="rId51"/>
    <p:sldId id="854" r:id="rId52"/>
    <p:sldId id="862" r:id="rId53"/>
    <p:sldId id="855" r:id="rId54"/>
    <p:sldId id="856" r:id="rId55"/>
    <p:sldId id="776" r:id="rId56"/>
    <p:sldId id="777" r:id="rId57"/>
    <p:sldId id="839" r:id="rId58"/>
    <p:sldId id="840" r:id="rId59"/>
    <p:sldId id="842" r:id="rId60"/>
    <p:sldId id="844" r:id="rId61"/>
    <p:sldId id="860" r:id="rId62"/>
    <p:sldId id="846" r:id="rId63"/>
    <p:sldId id="845" r:id="rId64"/>
    <p:sldId id="783" r:id="rId65"/>
    <p:sldId id="784" r:id="rId66"/>
    <p:sldId id="857" r:id="rId67"/>
    <p:sldId id="785" r:id="rId68"/>
    <p:sldId id="786" r:id="rId69"/>
    <p:sldId id="787" r:id="rId70"/>
    <p:sldId id="788" r:id="rId71"/>
    <p:sldId id="789" r:id="rId72"/>
    <p:sldId id="790" r:id="rId73"/>
    <p:sldId id="791" r:id="rId74"/>
    <p:sldId id="792" r:id="rId75"/>
    <p:sldId id="793" r:id="rId76"/>
    <p:sldId id="799" r:id="rId77"/>
    <p:sldId id="861" r:id="rId78"/>
    <p:sldId id="796" r:id="rId79"/>
    <p:sldId id="797" r:id="rId80"/>
    <p:sldId id="798" r:id="rId81"/>
    <p:sldId id="850" r:id="rId82"/>
    <p:sldId id="849" r:id="rId83"/>
    <p:sldId id="865" r:id="rId84"/>
    <p:sldId id="851" r:id="rId85"/>
    <p:sldId id="853" r:id="rId86"/>
    <p:sldId id="794" r:id="rId87"/>
    <p:sldId id="752" r:id="rId88"/>
    <p:sldId id="281" r:id="rId89"/>
    <p:sldId id="868" r:id="rId90"/>
    <p:sldId id="877" r:id="rId91"/>
    <p:sldId id="870" r:id="rId92"/>
    <p:sldId id="869" r:id="rId93"/>
    <p:sldId id="871" r:id="rId94"/>
    <p:sldId id="876" r:id="rId95"/>
    <p:sldId id="872" r:id="rId96"/>
    <p:sldId id="873" r:id="rId97"/>
    <p:sldId id="874" r:id="rId98"/>
    <p:sldId id="875" r:id="rId99"/>
    <p:sldId id="878" r:id="rId100"/>
    <p:sldId id="363" r:id="rId101"/>
    <p:sldId id="271" r:id="rId102"/>
  </p:sldIdLst>
  <p:sldSz cx="9144000" cy="5143500" type="screen16x9"/>
  <p:notesSz cx="6858000" cy="9144000"/>
  <p:custDataLst>
    <p:tags r:id="rId10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472C4"/>
    <a:srgbClr val="159BFF"/>
    <a:srgbClr val="ED7D31"/>
    <a:srgbClr val="B4C7E7"/>
    <a:srgbClr val="FF5050"/>
    <a:srgbClr val="FFFFFF"/>
    <a:srgbClr val="5AA5DE"/>
    <a:srgbClr val="53B5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804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C5A9D-A8F4-49A0-AA9A-D189446553F8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09C8E-8E09-4484-868C-9F3CEC42F2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命令号：固定占用</a:t>
            </a:r>
            <a:r>
              <a:rPr lang="en-US" altLang="zh-CN" dirty="0"/>
              <a:t>6bit</a:t>
            </a:r>
            <a:r>
              <a:rPr lang="zh-CN" altLang="en-US" dirty="0"/>
              <a:t>，每个命令都有特定功能，部分命令不适用于</a:t>
            </a:r>
            <a:r>
              <a:rPr lang="en-US" altLang="zh-CN" dirty="0"/>
              <a:t>SPI</a:t>
            </a:r>
            <a:r>
              <a:rPr lang="zh-CN" altLang="en-US" dirty="0"/>
              <a:t>，或者不适用</a:t>
            </a:r>
            <a:r>
              <a:rPr lang="en-US" altLang="zh-CN" dirty="0"/>
              <a:t>SD</a:t>
            </a:r>
            <a:r>
              <a:rPr lang="zh-CN" altLang="en-US" dirty="0"/>
              <a:t>卡，而专门适用于</a:t>
            </a:r>
            <a:r>
              <a:rPr lang="en-US" altLang="zh-CN" dirty="0"/>
              <a:t>MMC</a:t>
            </a:r>
            <a:r>
              <a:rPr lang="zh-CN" altLang="en-US" dirty="0"/>
              <a:t>卡或</a:t>
            </a:r>
            <a:r>
              <a:rPr lang="en-US" altLang="zh-CN" dirty="0"/>
              <a:t>SDI/O</a:t>
            </a:r>
            <a:r>
              <a:rPr lang="zh-CN" altLang="en-US" dirty="0"/>
              <a:t>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6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命令号：固定占用</a:t>
            </a:r>
            <a:r>
              <a:rPr lang="en-US" altLang="zh-CN"/>
              <a:t>6bit</a:t>
            </a:r>
            <a:r>
              <a:rPr lang="zh-CN" altLang="en-US"/>
              <a:t>，每个命令都有特定功能，部分命令不适用于</a:t>
            </a:r>
            <a:r>
              <a:rPr lang="en-US" altLang="zh-CN"/>
              <a:t>SPI</a:t>
            </a:r>
            <a:r>
              <a:rPr lang="zh-CN" altLang="en-US"/>
              <a:t>，或者不适用</a:t>
            </a:r>
            <a:r>
              <a:rPr lang="en-US" altLang="zh-CN"/>
              <a:t>SD</a:t>
            </a:r>
            <a:r>
              <a:rPr lang="zh-CN" altLang="en-US"/>
              <a:t>卡，而专门适用于</a:t>
            </a:r>
            <a:r>
              <a:rPr lang="en-US" altLang="zh-CN"/>
              <a:t>MMC</a:t>
            </a:r>
            <a:r>
              <a:rPr lang="zh-CN" altLang="en-US"/>
              <a:t>卡或</a:t>
            </a:r>
            <a:r>
              <a:rPr lang="en-US" altLang="zh-CN"/>
              <a:t>SDI/O</a:t>
            </a:r>
            <a:r>
              <a:rPr lang="zh-CN" altLang="en-US"/>
              <a:t>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1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8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使能</a:t>
            </a:r>
            <a:r>
              <a:rPr lang="en-US" altLang="zh-CN" dirty="0"/>
              <a:t>CPSM</a:t>
            </a:r>
            <a:r>
              <a:rPr lang="zh-CN" altLang="en-US" dirty="0"/>
              <a:t>并挂起命令：状态机进入挂起状态，等待来自数据通道的</a:t>
            </a:r>
            <a:r>
              <a:rPr lang="en-US" altLang="zh-CN" dirty="0" err="1"/>
              <a:t>CmdPend</a:t>
            </a:r>
            <a:r>
              <a:rPr lang="zh-CN" altLang="en-US" dirty="0"/>
              <a:t>信号。直到检测到该信号，状态机再进入发送状态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3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9C8E-8E09-4484-868C-9F3CEC42F2F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2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www.sdcard.org/downloads/pls/archiv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card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/>
          <p:cNvSpPr>
            <a:spLocks noChangeArrowheads="1"/>
          </p:cNvSpPr>
          <p:nvPr/>
        </p:nvSpPr>
        <p:spPr bwMode="auto">
          <a:xfrm>
            <a:off x="1984074" y="2125998"/>
            <a:ext cx="517585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0"/>
              </a:spcBef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32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5" name="图片 1">
            <a:extLst>
              <a:ext uri="{FF2B5EF4-FFF2-40B4-BE49-F238E27FC236}">
                <a16:creationId xmlns:a16="http://schemas.microsoft.com/office/drawing/2014/main" id="{094B0634-25EC-4C89-B30E-F6061D2A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5" y="1411743"/>
            <a:ext cx="1154521" cy="201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599063B-FF6E-4F34-A7B5-4F666699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37677"/>
              </p:ext>
            </p:extLst>
          </p:nvPr>
        </p:nvGraphicFramePr>
        <p:xfrm>
          <a:off x="2738551" y="1116110"/>
          <a:ext cx="5561362" cy="320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引脚编号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引脚名称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功能（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SDIO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模式）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功能（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SPI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模式）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保留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DAT3/CS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片选信号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CMD/MOSI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命令线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主机输出，从机输入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4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VDD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CLK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6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VSS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DAT0/MISO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主机输入，从机输出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保留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84B95605-3CD2-4905-9583-6BF3F41A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14" y="972942"/>
            <a:ext cx="188118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卡引脚定义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C5119A8-02D1-450B-BE00-635A1E1A1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0800" y="4420973"/>
            <a:ext cx="9226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卡只有引脚和形状大小不同，内部结构类似，操作时序完全相同，可用完全相同的代码驱动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C303992-68AC-4F50-A3A0-9B6C4F9FD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14" y="634991"/>
            <a:ext cx="62182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卡只比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卡少了一个电源引脚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VSS2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，其他引脚功能类似。</a:t>
            </a:r>
          </a:p>
        </p:txBody>
      </p:sp>
    </p:spTree>
    <p:extLst>
      <p:ext uri="{BB962C8B-B14F-4D97-AF65-F5344CB8AC3E}">
        <p14:creationId xmlns:p14="http://schemas.microsoft.com/office/powerpoint/2010/main" val="15820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2621278" y="2180941"/>
            <a:ext cx="4389599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卡实验（课堂总结）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</p:spTree>
    <p:extLst>
      <p:ext uri="{BB962C8B-B14F-4D97-AF65-F5344CB8AC3E}">
        <p14:creationId xmlns:p14="http://schemas.microsoft.com/office/powerpoint/2010/main" val="13187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40718" y="449027"/>
            <a:ext cx="190065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C4EDE0A-FDE2-4E9A-AE25-8FAA0E480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24038"/>
              </p:ext>
            </p:extLst>
          </p:nvPr>
        </p:nvGraphicFramePr>
        <p:xfrm>
          <a:off x="679480" y="1594372"/>
          <a:ext cx="7213514" cy="2916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3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宽度</a:t>
                      </a: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(bit)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70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CID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128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zh-CN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卡标识寄存器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，提供制造商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OEM/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应用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、产品名称、版本、序列号、制造日期等信息（每个卡都是唯一的）</a:t>
                      </a:r>
                      <a:endParaRPr lang="zh-CN" altLang="zh-CN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RCA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16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zh-CN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相对卡地址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(Relative card address)</a:t>
                      </a:r>
                      <a:r>
                        <a:rPr lang="zh-CN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寄存器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，提供</a:t>
                      </a:r>
                      <a:r>
                        <a:rPr lang="zh-CN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本地系统中卡的地址，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动态由卡建议，</a:t>
                      </a:r>
                      <a:r>
                        <a:rPr lang="zh-CN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在主机初始化的时候确定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注意：仅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模式下有，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SPI</a:t>
                      </a:r>
                      <a:r>
                        <a:rPr lang="zh-CN" altLang="zh-CN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模式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下无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RCA</a:t>
                      </a:r>
                      <a:endParaRPr lang="zh-CN" altLang="zh-CN" sz="1400" kern="12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7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CSD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128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卡特定数据寄存器，提供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卡操作条件相关信息和数据</a:t>
                      </a: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7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SCR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64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配置寄存器，提供</a:t>
                      </a: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卡一些特定的数据  </a:t>
                      </a:r>
                      <a:endParaRPr lang="en-US" altLang="zh-CN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OCR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32</a:t>
                      </a:r>
                      <a:endParaRPr lang="zh-CN" altLang="en-US" sz="1400" kern="1200" dirty="0">
                        <a:solidFill>
                          <a:srgbClr val="00206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1950" algn="l"/>
                        </a:tabLst>
                        <a:defRPr/>
                      </a:pP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操作条件寄存器，主要是</a:t>
                      </a:r>
                      <a:r>
                        <a:rPr lang="en-US" altLang="zh-CN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</a:t>
                      </a:r>
                      <a:r>
                        <a:rPr lang="zh-CN" altLang="en-US" sz="1400" kern="1200" dirty="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卡的操作电压等信息</a:t>
                      </a: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矩形 39">
            <a:extLst>
              <a:ext uri="{FF2B5EF4-FFF2-40B4-BE49-F238E27FC236}">
                <a16:creationId xmlns:a16="http://schemas.microsoft.com/office/drawing/2014/main" id="{15C5B309-4EDE-4824-9BA6-64737A18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04" y="826845"/>
            <a:ext cx="8124992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个寄存器，但不能直接进行读写操作，需要通过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来控制。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卡协议定义了一些命令用于实现某一特定功能，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卡根据收到的命令要求对内部寄存器进行修改。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072195-9470-4D70-BC46-ACBC928D8598}"/>
              </a:ext>
            </a:extLst>
          </p:cNvPr>
          <p:cNvSpPr txBox="1"/>
          <p:nvPr/>
        </p:nvSpPr>
        <p:spPr>
          <a:xfrm>
            <a:off x="740906" y="4500105"/>
            <a:ext cx="5637034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《Physical Layer Simplified Specification V2.0》P85 </a:t>
            </a: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章内容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33655E-F7BC-4300-83BD-710029ED27D1}"/>
              </a:ext>
            </a:extLst>
          </p:cNvPr>
          <p:cNvSpPr/>
          <p:nvPr/>
        </p:nvSpPr>
        <p:spPr>
          <a:xfrm>
            <a:off x="679480" y="4066309"/>
            <a:ext cx="7279956" cy="46186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                                                                         重点</a:t>
            </a:r>
          </a:p>
        </p:txBody>
      </p:sp>
    </p:spTree>
    <p:extLst>
      <p:ext uri="{BB962C8B-B14F-4D97-AF65-F5344CB8AC3E}">
        <p14:creationId xmlns:p14="http://schemas.microsoft.com/office/powerpoint/2010/main" val="407336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90106" y="455771"/>
            <a:ext cx="1358543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OCR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F53EDD-3D1A-493F-B543-7BF07F6F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68" y="455771"/>
            <a:ext cx="5272248" cy="43799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4F02A4F-7FB0-444A-965B-66BB11F52EBD}"/>
              </a:ext>
            </a:extLst>
          </p:cNvPr>
          <p:cNvSpPr/>
          <p:nvPr/>
        </p:nvSpPr>
        <p:spPr>
          <a:xfrm>
            <a:off x="1864043" y="2735597"/>
            <a:ext cx="3570318" cy="15733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F29A5-DD22-45C7-9572-3CD6ADF24D4F}"/>
              </a:ext>
            </a:extLst>
          </p:cNvPr>
          <p:cNvSpPr/>
          <p:nvPr/>
        </p:nvSpPr>
        <p:spPr>
          <a:xfrm>
            <a:off x="1857700" y="4436613"/>
            <a:ext cx="3570318" cy="22724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DF82AC-78DC-42CD-9ACD-E70A6715D484}"/>
              </a:ext>
            </a:extLst>
          </p:cNvPr>
          <p:cNvSpPr txBox="1"/>
          <p:nvPr/>
        </p:nvSpPr>
        <p:spPr>
          <a:xfrm>
            <a:off x="5615289" y="3302302"/>
            <a:ext cx="2448342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SD</a:t>
            </a:r>
            <a:r>
              <a:rPr lang="zh-CN" altLang="en-US" sz="1400" dirty="0"/>
              <a:t>卡支持范围中，相应位置</a:t>
            </a:r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1D0C03-F56F-4A61-A30F-893E6639EC01}"/>
              </a:ext>
            </a:extLst>
          </p:cNvPr>
          <p:cNvSpPr txBox="1"/>
          <p:nvPr/>
        </p:nvSpPr>
        <p:spPr>
          <a:xfrm>
            <a:off x="5615289" y="4253199"/>
            <a:ext cx="2448342" cy="58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zh-CN" sz="1400" dirty="0"/>
              <a:t>CCS</a:t>
            </a:r>
            <a:r>
              <a:rPr lang="zh-CN" altLang="en-US" sz="1400" dirty="0"/>
              <a:t>位为</a:t>
            </a:r>
            <a:r>
              <a:rPr lang="en-US" altLang="zh-CN" sz="1400" dirty="0"/>
              <a:t>1</a:t>
            </a:r>
            <a:r>
              <a:rPr lang="zh-CN" altLang="en-US" sz="1400" dirty="0"/>
              <a:t>表示</a:t>
            </a:r>
            <a:r>
              <a:rPr lang="en-US" altLang="zh-CN" sz="1400" dirty="0"/>
              <a:t>V2.0 SDHC</a:t>
            </a:r>
            <a:r>
              <a:rPr lang="zh-CN" altLang="en-US" sz="1400" dirty="0"/>
              <a:t>卡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en-US" altLang="zh-CN" sz="1400" dirty="0"/>
              <a:t>CCS</a:t>
            </a:r>
            <a:r>
              <a:rPr lang="zh-CN" altLang="en-US" sz="1400" dirty="0"/>
              <a:t>位为</a:t>
            </a:r>
            <a:r>
              <a:rPr lang="en-US" altLang="zh-CN" sz="1400" dirty="0"/>
              <a:t>0</a:t>
            </a:r>
            <a:r>
              <a:rPr lang="zh-CN" altLang="en-US" sz="1400" dirty="0"/>
              <a:t>表示</a:t>
            </a:r>
            <a:r>
              <a:rPr lang="en-US" altLang="zh-CN" sz="1400" dirty="0"/>
              <a:t>V2.0 SDSC</a:t>
            </a:r>
            <a:r>
              <a:rPr lang="zh-CN" altLang="en-US" sz="1400" dirty="0"/>
              <a:t>卡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0771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27912" y="377818"/>
            <a:ext cx="1343303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15DE057-005C-48B9-BCE1-D25CB18E8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12" y="1910737"/>
            <a:ext cx="1343303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SCR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11568C-12BF-448F-878E-092781B2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14" y="1910737"/>
            <a:ext cx="6343193" cy="21585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7DE428-42C7-49EE-B056-56836F69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215" y="501419"/>
            <a:ext cx="6360792" cy="13079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DEE25C-7DD3-416C-A8F7-CA8143C4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213" y="3562106"/>
            <a:ext cx="4295772" cy="15073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984CD28-793D-43E1-876B-ECE44F7D8D0B}"/>
              </a:ext>
            </a:extLst>
          </p:cNvPr>
          <p:cNvSpPr/>
          <p:nvPr/>
        </p:nvSpPr>
        <p:spPr>
          <a:xfrm>
            <a:off x="1500861" y="605174"/>
            <a:ext cx="1472798" cy="295237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BFB5F5-B8FE-4F1F-86D2-CD05F1A51D41}"/>
              </a:ext>
            </a:extLst>
          </p:cNvPr>
          <p:cNvSpPr txBox="1"/>
          <p:nvPr/>
        </p:nvSpPr>
        <p:spPr>
          <a:xfrm>
            <a:off x="2024551" y="921497"/>
            <a:ext cx="1053186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区分卡类型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67FB02-7ED1-4143-AB1F-AAC99C27B7F0}"/>
              </a:ext>
            </a:extLst>
          </p:cNvPr>
          <p:cNvSpPr/>
          <p:nvPr/>
        </p:nvSpPr>
        <p:spPr>
          <a:xfrm>
            <a:off x="1471212" y="3334467"/>
            <a:ext cx="1943320" cy="22764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5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卡介绍（熟悉）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卡常用命令介绍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卡操作步骤介绍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78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B9A45D44-9D55-4E84-BCE1-E91C5D543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2" y="692742"/>
            <a:ext cx="4653124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总线上的通信基于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数据位流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传输。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56431483-AA9C-44E0-8824-AA953B897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1" y="3030569"/>
            <a:ext cx="8090835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命令：应用相关命令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(ACMD)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和通用命令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(CMD)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，通过命令线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传输，固定长度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4E34F0D8-F888-4B99-BE4C-612B8A00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1" y="3518873"/>
            <a:ext cx="8090836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卡接收到命令，会有一个响应，用来反应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卡状态。有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种响应类型：短响应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(48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位，格式与命令一样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和长响应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(136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ED638244-2AFA-496E-BD6F-630455D5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3" y="4262297"/>
            <a:ext cx="8090836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数据：主机发送的数据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发送的数据。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数据是以块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(Block)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形式传输，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卡数据块长度一般为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字节。数据块需要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保证数据传输成功。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0C6D5D7F-3219-4BA9-97B2-D5A85EBF8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76" y="524829"/>
            <a:ext cx="1197324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90C711-40D9-4064-BE10-7D2135EE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59" y="1138002"/>
            <a:ext cx="6944281" cy="17697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05536E-F076-4710-93D1-3CCA8FA3A213}"/>
              </a:ext>
            </a:extLst>
          </p:cNvPr>
          <p:cNvSpPr/>
          <p:nvPr/>
        </p:nvSpPr>
        <p:spPr>
          <a:xfrm>
            <a:off x="1770931" y="1560186"/>
            <a:ext cx="819869" cy="2762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C7FB53-6767-40FD-AC30-2B2266B760CE}"/>
              </a:ext>
            </a:extLst>
          </p:cNvPr>
          <p:cNvSpPr/>
          <p:nvPr/>
        </p:nvSpPr>
        <p:spPr>
          <a:xfrm>
            <a:off x="2708908" y="1560186"/>
            <a:ext cx="819869" cy="2762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D0BD9C-2771-4241-9799-866D0EF1C4F5}"/>
              </a:ext>
            </a:extLst>
          </p:cNvPr>
          <p:cNvSpPr/>
          <p:nvPr/>
        </p:nvSpPr>
        <p:spPr>
          <a:xfrm>
            <a:off x="3053154" y="1948803"/>
            <a:ext cx="874956" cy="2762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24" grpId="0"/>
      <p:bldP spid="2" grpId="0" animBg="1"/>
      <p:bldP spid="21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42107254-90E8-4E52-A4EF-605BE59F9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44" y="957668"/>
            <a:ext cx="796551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卡的命令格式由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个字节组成，发送数据时高位在前，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卡的写入命令格式如下：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07B52EA4-874A-4627-98E2-E772783E261A}"/>
              </a:ext>
            </a:extLst>
          </p:cNvPr>
          <p:cNvGraphicFramePr>
            <a:graphicFrameLocks noGrp="1"/>
          </p:cNvGraphicFramePr>
          <p:nvPr/>
        </p:nvGraphicFramePr>
        <p:xfrm>
          <a:off x="1572450" y="1512285"/>
          <a:ext cx="5580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5451607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1525933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69452801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16226379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442329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3946463"/>
                    </a:ext>
                  </a:extLst>
                </a:gridCol>
              </a:tblGrid>
              <a:tr h="32400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1(</a:t>
                      </a:r>
                      <a:r>
                        <a:rPr lang="en-US" altLang="zh-CN" sz="1400" b="0" dirty="0" err="1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2~5(</a:t>
                      </a:r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参数内容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6(</a:t>
                      </a:r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校验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04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47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46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 : 40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39 : 8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 : 1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5981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command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CRC7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13603"/>
                  </a:ext>
                </a:extLst>
              </a:tr>
            </a:tbl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AB99C660-75F1-4E2B-9591-5D420EB41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050319"/>
            <a:ext cx="83783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：命令字的第一个字节为命令号（如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等），格式为“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1 x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60CA8639-F5EC-43C4-85C8-1B5E47C48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441643"/>
            <a:ext cx="83783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Byte2~Byte5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：命令参数，有些命令参数是保留位，没有定义参数的内容，保留位应设置为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940C261-CBDA-41ED-97F5-167CC03C9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840569"/>
            <a:ext cx="88491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：用于校验命令传输内容正确性，前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循环冗余校验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校验位，最后一位为停止位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914F82D0-16AD-4F93-BB2C-28F728019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865" y="2492168"/>
            <a:ext cx="671096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起始位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BEDB6A81-17A8-4BF6-9BEE-49322B97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020" y="1445417"/>
            <a:ext cx="162827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红色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表示固定值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6016F7BB-E09D-48E3-A61D-0F3DDD6C3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" y="455771"/>
            <a:ext cx="1860276" cy="4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卡命令格式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16131872-1BD4-4E9D-972E-CB0205D6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998" y="2496664"/>
            <a:ext cx="1063802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传输方向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39">
            <a:extLst>
              <a:ext uri="{FF2B5EF4-FFF2-40B4-BE49-F238E27FC236}">
                <a16:creationId xmlns:a16="http://schemas.microsoft.com/office/drawing/2014/main" id="{5CB901A4-61AA-47CA-9040-0089F03D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866" y="2492168"/>
            <a:ext cx="671096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停止位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B82C11B7-4B3B-427B-BCFF-4D71ACF62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9" y="4267524"/>
            <a:ext cx="90847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接口驱动，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校验值必须正确；而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接口驱动，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校验默认关闭，即伪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6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2" grpId="0"/>
      <p:bldP spid="23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43844" y="524092"/>
            <a:ext cx="11820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卡命令</a:t>
            </a:r>
          </a:p>
        </p:txBody>
      </p:sp>
      <p:sp>
        <p:nvSpPr>
          <p:cNvPr id="61" name="矩形 39">
            <a:extLst>
              <a:ext uri="{FF2B5EF4-FFF2-40B4-BE49-F238E27FC236}">
                <a16:creationId xmlns:a16="http://schemas.microsoft.com/office/drawing/2014/main" id="{CB85D7DA-F193-4058-9C17-46DE7A5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03" y="1004487"/>
            <a:ext cx="7378502" cy="354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卡系统的命令被分为多个类：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CMD0/CMD8/CMD9/CMD10/CMD12/CMD2/CMD3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面向块读取命令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CMD16/CMD17/CMD18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面向块写入命令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CMD16/CMD24/CMD25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加锁命令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特定于应用命令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面向块写保护命令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I/O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卡特定应用命令（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ACMD41 / ACMD6</a:t>
            </a:r>
            <a:r>
              <a:rPr lang="en-US" altLang="zh-CN" sz="1600" baseline="-25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ACMD51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Switch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功能命令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E268-DE3A-4D77-A9E7-4DF7BB14B004}"/>
              </a:ext>
            </a:extLst>
          </p:cNvPr>
          <p:cNvSpPr txBox="1"/>
          <p:nvPr/>
        </p:nvSpPr>
        <p:spPr>
          <a:xfrm>
            <a:off x="1814253" y="4458900"/>
            <a:ext cx="6255327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《Physical Layer Simplified Specification V2.0》P58 4.7.3(SDIO) </a:t>
            </a:r>
            <a:r>
              <a:rPr lang="zh-CN" altLang="en-US" sz="1400" dirty="0"/>
              <a:t>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2F1C5-0733-46C1-80C9-F8D8BE12BE2E}"/>
              </a:ext>
            </a:extLst>
          </p:cNvPr>
          <p:cNvSpPr txBox="1"/>
          <p:nvPr/>
        </p:nvSpPr>
        <p:spPr>
          <a:xfrm>
            <a:off x="1180793" y="575689"/>
            <a:ext cx="678241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SDIO</a:t>
            </a:r>
            <a:r>
              <a:rPr lang="zh-CN" altLang="en-US" dirty="0"/>
              <a:t>模式和</a:t>
            </a:r>
            <a:r>
              <a:rPr lang="en-US" altLang="zh-CN" dirty="0"/>
              <a:t>SPI</a:t>
            </a:r>
            <a:r>
              <a:rPr lang="zh-CN" altLang="en-US" dirty="0"/>
              <a:t>模式，可使用的命令和特定类支持的命令有所不同。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350D85C-8FE7-49EC-BD92-B8E590756590}"/>
              </a:ext>
            </a:extLst>
          </p:cNvPr>
          <p:cNvSpPr/>
          <p:nvPr/>
        </p:nvSpPr>
        <p:spPr>
          <a:xfrm rot="10800000">
            <a:off x="7092595" y="1408749"/>
            <a:ext cx="291184" cy="1769780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7A5694C4-1BC0-472E-BAFE-5609E4418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757" y="1899215"/>
            <a:ext cx="2121694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卡都应支持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74E1B20-4B73-49D5-8ED5-CA3D1E58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77" y="505575"/>
            <a:ext cx="11820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6171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7" grpId="0"/>
      <p:bldP spid="18" grpId="0"/>
      <p:bldP spid="2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235301"/>
            <a:ext cx="1323116" cy="315237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15AD10D-A55C-48C7-9393-1A4F4DAC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3849"/>
              </p:ext>
            </p:extLst>
          </p:nvPr>
        </p:nvGraphicFramePr>
        <p:xfrm>
          <a:off x="2159342" y="172720"/>
          <a:ext cx="6984657" cy="487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4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</a:t>
                      </a: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应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描述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CMD0(0x0)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复位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CMD8(0X08)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VHS+Check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 pattern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R7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主机发送接口状态命令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ACMD41(0X29)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HCS+VDD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电压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R3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主机发送容量支持信息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HCS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OCR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寄存器内容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CMD2(0X2)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R2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卡的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CID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CMD3(0X3)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R6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要求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卡发布新的相对地址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29786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CMD9(0X9)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RCA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R2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获得选定卡的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寄存器内容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905085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CMD7(0X7)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RCA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R1b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选中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526411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CMD16(0x10)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block length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卡的块大小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313804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CMD17(0X11)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读取一个块的数据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CMD18</a:t>
                      </a: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(0X12)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连续读取多个块的数据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CMD12(0X0C)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R1b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多块读取强制卡停止传输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920838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CMD13(0x0D)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RCA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被选中的卡返回其状态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700188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ACMD23(0x97)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Number of block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设置需要预擦除的数据块数，提高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卡多数据块写入性能（速度）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168032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CMD24(0X18)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写入一个块的数据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121529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CMD25(0X19)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连续写入多个块的数据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530839"/>
                  </a:ext>
                </a:extLst>
              </a:tr>
              <a:tr h="2716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CMD55(0X37)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通知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卡，接下来发送是应用命令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38999"/>
                  </a:ext>
                </a:extLst>
              </a:tr>
            </a:tbl>
          </a:graphicData>
        </a:graphic>
      </p:graphicFrame>
      <p:sp>
        <p:nvSpPr>
          <p:cNvPr id="17" name="TextBox 1">
            <a:extLst>
              <a:ext uri="{FF2B5EF4-FFF2-40B4-BE49-F238E27FC236}">
                <a16:creationId xmlns:a16="http://schemas.microsoft.com/office/drawing/2014/main" id="{7403161F-6AA6-4EB8-9493-4E3FAE16C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6" y="0"/>
            <a:ext cx="1659225" cy="4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CB323874-0817-427F-9981-F4C9E4DC6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47" y="455771"/>
            <a:ext cx="1301076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2396D51B-B389-4BF8-BB4F-8757851C7771}"/>
              </a:ext>
            </a:extLst>
          </p:cNvPr>
          <p:cNvSpPr/>
          <p:nvPr/>
        </p:nvSpPr>
        <p:spPr>
          <a:xfrm>
            <a:off x="1919580" y="409214"/>
            <a:ext cx="194373" cy="2026645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87039F5B-65D2-4009-B3BB-6AA04FBA40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6046" y="1130837"/>
            <a:ext cx="1815845" cy="3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卡初始化过程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3C7139AA-2A94-43EA-9791-EC2EB3BBD834}"/>
              </a:ext>
            </a:extLst>
          </p:cNvPr>
          <p:cNvSpPr/>
          <p:nvPr/>
        </p:nvSpPr>
        <p:spPr>
          <a:xfrm>
            <a:off x="1919580" y="2490085"/>
            <a:ext cx="180206" cy="1035435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D36E5046-1D4D-4E20-9D88-F8468DFDFED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53589" y="2874141"/>
            <a:ext cx="584739" cy="32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50768088-E5F8-42C8-B3CF-EB8C84963535}"/>
              </a:ext>
            </a:extLst>
          </p:cNvPr>
          <p:cNvSpPr/>
          <p:nvPr/>
        </p:nvSpPr>
        <p:spPr>
          <a:xfrm>
            <a:off x="1919580" y="3579746"/>
            <a:ext cx="180206" cy="1195454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3276E8BA-1524-423D-9DA4-4E4E51FCFD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53589" y="4003882"/>
            <a:ext cx="584739" cy="32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</a:t>
            </a:r>
          </a:p>
        </p:txBody>
      </p:sp>
    </p:spTree>
    <p:extLst>
      <p:ext uri="{BB962C8B-B14F-4D97-AF65-F5344CB8AC3E}">
        <p14:creationId xmlns:p14="http://schemas.microsoft.com/office/powerpoint/2010/main" val="14927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 animBg="1"/>
      <p:bldP spid="20" grpId="0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43844" y="404971"/>
            <a:ext cx="11820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卡响应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E268-DE3A-4D77-A9E7-4DF7BB14B004}"/>
              </a:ext>
            </a:extLst>
          </p:cNvPr>
          <p:cNvSpPr txBox="1"/>
          <p:nvPr/>
        </p:nvSpPr>
        <p:spPr>
          <a:xfrm>
            <a:off x="1550317" y="4497894"/>
            <a:ext cx="6148647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《Physical Layer Simplified Specification V2.0》P69 4.9 SDIO</a:t>
            </a:r>
            <a:r>
              <a:rPr lang="zh-CN" altLang="en-US" sz="1400" dirty="0"/>
              <a:t>响应内容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2F1C5-0733-46C1-80C9-F8D8BE12BE2E}"/>
              </a:ext>
            </a:extLst>
          </p:cNvPr>
          <p:cNvSpPr txBox="1"/>
          <p:nvPr/>
        </p:nvSpPr>
        <p:spPr>
          <a:xfrm>
            <a:off x="83821" y="1114373"/>
            <a:ext cx="9060178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</a:pPr>
            <a:r>
              <a:rPr lang="en-US" altLang="zh-CN" dirty="0"/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每发送一个命令，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卡都会给出一个应答，以告知主机该命令的执行情况，或者返回主机需要获取的数据。</a:t>
            </a:r>
            <a:r>
              <a:rPr lang="zh-CN" altLang="en-US" dirty="0"/>
              <a:t>使用</a:t>
            </a:r>
            <a:r>
              <a:rPr lang="en-US" altLang="zh-CN" dirty="0"/>
              <a:t>SDIO</a:t>
            </a:r>
            <a:r>
              <a:rPr lang="zh-CN" altLang="en-US" dirty="0"/>
              <a:t>接口时，响应通过</a:t>
            </a:r>
            <a:r>
              <a:rPr lang="en-US" altLang="zh-CN" dirty="0"/>
              <a:t>CMD</a:t>
            </a:r>
            <a:r>
              <a:rPr lang="zh-CN" altLang="en-US" dirty="0"/>
              <a:t>线传输。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FDAD07B2-2FD9-40B8-B311-73A000D3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8" y="1676862"/>
            <a:ext cx="906017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卡响应因使用接口不同，格式也不同。响应具体有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D4CB4E5-D161-4066-A1D3-42DFF32F1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89088"/>
              </p:ext>
            </p:extLst>
          </p:nvPr>
        </p:nvGraphicFramePr>
        <p:xfrm>
          <a:off x="570964" y="2482056"/>
          <a:ext cx="7128000" cy="19897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1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7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响应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长度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(SDIO)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描述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正常响应命令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R1b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格式与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相同，可选增加忙信号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数据线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上传输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38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R2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136bit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SDIO: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根据命令可返回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CID/CSD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  <a:endParaRPr lang="en-US" alt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R3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SDIO:ACMD41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命令的响应，返回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OCR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  <a:endParaRPr lang="en-US" altLang="zh-CN" sz="1400" b="0" kern="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R6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已发布的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RCA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响应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R7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CMD8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命令的响应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卡支持电压信息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矩形 39">
            <a:extLst>
              <a:ext uri="{FF2B5EF4-FFF2-40B4-BE49-F238E27FC236}">
                <a16:creationId xmlns:a16="http://schemas.microsoft.com/office/drawing/2014/main" id="{AAD891C3-E6F0-4063-977C-7748E4D42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46" y="791052"/>
            <a:ext cx="45447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卡和单片机的通信采用发送应答机制。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6B927665-11E4-4807-8178-3854C2A91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604952"/>
            <a:ext cx="1402080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39624FF8-2C98-40C5-9040-DBE3145D0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" y="2000183"/>
            <a:ext cx="545799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响应内容大小可以分为短响应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48bit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和长响应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136bit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961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42107254-90E8-4E52-A4EF-605BE59F9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6" y="396739"/>
            <a:ext cx="105164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12A811-F0BA-4557-8824-032305F6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2" y="1094402"/>
            <a:ext cx="7653910" cy="14789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D3E1E6-C993-47EF-9C4E-8AE6EFFB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2" y="3268401"/>
            <a:ext cx="7653911" cy="1499265"/>
          </a:xfrm>
          <a:prstGeom prst="rect">
            <a:avLst/>
          </a:prstGeom>
        </p:spPr>
      </p:pic>
      <p:sp>
        <p:nvSpPr>
          <p:cNvPr id="18" name="矩形 39">
            <a:extLst>
              <a:ext uri="{FF2B5EF4-FFF2-40B4-BE49-F238E27FC236}">
                <a16:creationId xmlns:a16="http://schemas.microsoft.com/office/drawing/2014/main" id="{CA6667D8-3F28-421C-A263-B702B86F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1" y="726488"/>
            <a:ext cx="778029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响应：如果有传输到卡的数据，那么在数据线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信号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(R1b)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F64A44E7-46BD-42B8-94BF-411ADFF82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2" y="2896742"/>
            <a:ext cx="7780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寄存器内容作为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寄存器内容作为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287DF8-AA50-4E24-B89A-C815AAADEB53}"/>
              </a:ext>
            </a:extLst>
          </p:cNvPr>
          <p:cNvSpPr/>
          <p:nvPr/>
        </p:nvSpPr>
        <p:spPr>
          <a:xfrm>
            <a:off x="3579057" y="1106038"/>
            <a:ext cx="1470925" cy="145346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D3D4BEB5-F9A5-4F31-B6DF-E2D0656FB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048" y="2521614"/>
            <a:ext cx="494586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通过响应内容中的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command index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获知响应哪个命令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AD6E73-EF53-486A-B358-3214607C3F32}"/>
              </a:ext>
            </a:extLst>
          </p:cNvPr>
          <p:cNvSpPr/>
          <p:nvPr/>
        </p:nvSpPr>
        <p:spPr>
          <a:xfrm>
            <a:off x="5089766" y="3294074"/>
            <a:ext cx="2196894" cy="145346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0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4" grpId="0" animBg="1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6004B-671C-4066-902B-B2F0B081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2" y="959049"/>
            <a:ext cx="7761330" cy="1489777"/>
          </a:xfrm>
          <a:prstGeom prst="rect">
            <a:avLst/>
          </a:prstGeom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5B5911DF-4132-4ADE-A90E-E29E0F46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2" y="2598736"/>
            <a:ext cx="7780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响应：专用于命令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的响应，返回卡支持电压范围和检测模式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1BFB5A22-FAD4-4734-B5A7-E6B430B41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1" y="596563"/>
            <a:ext cx="778029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寄存器的值作为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的响应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EE7C1A-FF46-4DC6-9772-70B624AA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1" y="2945918"/>
            <a:ext cx="7761330" cy="17418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A16C82A-87CD-4048-AB40-D11F656B276D}"/>
              </a:ext>
            </a:extLst>
          </p:cNvPr>
          <p:cNvSpPr/>
          <p:nvPr/>
        </p:nvSpPr>
        <p:spPr>
          <a:xfrm>
            <a:off x="5125233" y="980691"/>
            <a:ext cx="1296349" cy="145346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8DFD66-4092-45F1-A3D9-262EBF6B41DA}"/>
              </a:ext>
            </a:extLst>
          </p:cNvPr>
          <p:cNvSpPr/>
          <p:nvPr/>
        </p:nvSpPr>
        <p:spPr>
          <a:xfrm>
            <a:off x="5295645" y="2975937"/>
            <a:ext cx="911191" cy="16698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1BFB5A22-FAD4-4734-B5A7-E6B430B41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1" y="596563"/>
            <a:ext cx="778029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响应：专用于命令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(RCA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05CDB2-E08B-4B25-B1FD-E4E11715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" y="1053596"/>
            <a:ext cx="7353300" cy="19909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2A0194-05F9-4B75-8F2F-0565EB9F5C02}"/>
              </a:ext>
            </a:extLst>
          </p:cNvPr>
          <p:cNvSpPr/>
          <p:nvPr/>
        </p:nvSpPr>
        <p:spPr>
          <a:xfrm>
            <a:off x="4264313" y="1551709"/>
            <a:ext cx="1049736" cy="145823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71DE9035-454B-46A0-B7A6-72B9A0D72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255" y="3044578"/>
            <a:ext cx="623134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模式没有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寄存器，也不支持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命令，没有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8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卡介绍（熟悉）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卡常用命令介绍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卡操作步骤介绍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4CC6E97-D35E-4839-A4FC-241849704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136" y="2838849"/>
            <a:ext cx="122752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</a:t>
            </a:r>
          </a:p>
        </p:txBody>
      </p:sp>
    </p:spTree>
    <p:extLst>
      <p:ext uri="{BB962C8B-B14F-4D97-AF65-F5344CB8AC3E}">
        <p14:creationId xmlns:p14="http://schemas.microsoft.com/office/powerpoint/2010/main" val="31079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22040" y="438222"/>
            <a:ext cx="1842979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卡的操作模式</a:t>
            </a: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557B74A6-57AA-4C13-828C-7DE7A4029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20" y="824948"/>
            <a:ext cx="7181607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卡系统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定义了两种操作模式：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卡识别模式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F643FC5B-116B-4814-AA0C-61E9AF2C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19" y="1146299"/>
            <a:ext cx="8380026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系统复位后，主机和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卡都处于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卡识别模式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，主机在总线上找设备；当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卡被主机识别后，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卡进入到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，而主机在总线上所有卡都被识别后也进入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ED7B6CA-064F-4D36-807D-33EF7693358C}"/>
              </a:ext>
            </a:extLst>
          </p:cNvPr>
          <p:cNvSpPr/>
          <p:nvPr/>
        </p:nvSpPr>
        <p:spPr>
          <a:xfrm>
            <a:off x="2065019" y="488152"/>
            <a:ext cx="3036839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了解为什么需要这么发送命令 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0F6A8AD1-C7AA-41FD-A954-60146DCBD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736" y="2198432"/>
            <a:ext cx="35142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卡识别模式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：识别总线上的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卡类型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30394F80-D338-4E47-8BA1-46755B37C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736" y="2616253"/>
            <a:ext cx="311775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：读写操作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39178E3-5544-484B-A8A6-9D811CF72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79985"/>
              </p:ext>
            </p:extLst>
          </p:nvPr>
        </p:nvGraphicFramePr>
        <p:xfrm>
          <a:off x="277858" y="1908831"/>
          <a:ext cx="4824000" cy="3141727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7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卡状态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操作模式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无效状态</a:t>
                      </a:r>
                      <a:r>
                        <a:rPr lang="en-US" altLang="zh-CN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(Inactive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无效模式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空闲状态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(Idle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卡识别模式</a:t>
                      </a:r>
                      <a:endParaRPr lang="en-US" alt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Card identification mode</a:t>
                      </a: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4738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准备状态</a:t>
                      </a:r>
                      <a:r>
                        <a:rPr lang="en-US" altLang="zh-CN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(Ready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识别状态</a:t>
                      </a:r>
                      <a:r>
                        <a:rPr lang="en-US" altLang="zh-CN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(Identification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待机状态</a:t>
                      </a:r>
                      <a:r>
                        <a:rPr lang="en-US" altLang="zh-CN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(Stand-by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数据传输模式</a:t>
                      </a:r>
                      <a:endParaRPr lang="en-US" alt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 transfer mode 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传输状态</a:t>
                      </a:r>
                      <a:r>
                        <a:rPr lang="en-US" altLang="zh-CN" sz="1400" b="0" kern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(Transfer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数据传输模式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发送数据状态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(Sending-data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9254545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接收数据状态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(Receive-data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30634934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编程状态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(Programming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10601578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断开连接状态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(Disconnect State)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225554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 animBg="1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C791069-7357-4667-ADE0-EB05D4957DC4}"/>
              </a:ext>
            </a:extLst>
          </p:cNvPr>
          <p:cNvSpPr/>
          <p:nvPr/>
        </p:nvSpPr>
        <p:spPr>
          <a:xfrm>
            <a:off x="2943922" y="41260"/>
            <a:ext cx="631902" cy="25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DC866-9F93-47C9-A53A-0A05B82B4AAC}"/>
              </a:ext>
            </a:extLst>
          </p:cNvPr>
          <p:cNvSpPr/>
          <p:nvPr/>
        </p:nvSpPr>
        <p:spPr>
          <a:xfrm>
            <a:off x="2746917" y="487313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907D46-A62F-46A5-8406-2141C5F91A1C}"/>
              </a:ext>
            </a:extLst>
          </p:cNvPr>
          <p:cNvSpPr/>
          <p:nvPr/>
        </p:nvSpPr>
        <p:spPr>
          <a:xfrm>
            <a:off x="5470973" y="487313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E211BC-6AE6-4552-A23B-C67A54031A32}"/>
              </a:ext>
            </a:extLst>
          </p:cNvPr>
          <p:cNvSpPr/>
          <p:nvPr/>
        </p:nvSpPr>
        <p:spPr>
          <a:xfrm>
            <a:off x="8447420" y="475787"/>
            <a:ext cx="617035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CA2252-2212-4639-956F-232D3B8C4241}"/>
              </a:ext>
            </a:extLst>
          </p:cNvPr>
          <p:cNvSpPr/>
          <p:nvPr/>
        </p:nvSpPr>
        <p:spPr>
          <a:xfrm>
            <a:off x="8447420" y="85493"/>
            <a:ext cx="617035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FD64BF-5D26-474C-BEFA-2DBCA7AAB26E}"/>
              </a:ext>
            </a:extLst>
          </p:cNvPr>
          <p:cNvSpPr/>
          <p:nvPr/>
        </p:nvSpPr>
        <p:spPr>
          <a:xfrm>
            <a:off x="6936060" y="389174"/>
            <a:ext cx="1319561" cy="448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所有状态，除无效状态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A5839A-1EC5-486B-AD1A-332F8EA71F46}"/>
              </a:ext>
            </a:extLst>
          </p:cNvPr>
          <p:cNvSpPr/>
          <p:nvPr/>
        </p:nvSpPr>
        <p:spPr>
          <a:xfrm>
            <a:off x="2743200" y="2103584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1A70C1-4413-46DA-AA1A-99EA760A8A6E}"/>
              </a:ext>
            </a:extLst>
          </p:cNvPr>
          <p:cNvSpPr/>
          <p:nvPr/>
        </p:nvSpPr>
        <p:spPr>
          <a:xfrm>
            <a:off x="2746917" y="2547891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准备状态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8BCF6D-295A-4E35-B2FF-4A32343E271D}"/>
              </a:ext>
            </a:extLst>
          </p:cNvPr>
          <p:cNvSpPr/>
          <p:nvPr/>
        </p:nvSpPr>
        <p:spPr>
          <a:xfrm>
            <a:off x="2746917" y="2992198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EB79B9-A677-4D87-932C-3F59DDF3C37F}"/>
              </a:ext>
            </a:extLst>
          </p:cNvPr>
          <p:cNvSpPr/>
          <p:nvPr/>
        </p:nvSpPr>
        <p:spPr>
          <a:xfrm>
            <a:off x="2746917" y="3436505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识别状态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4228378-B7C4-4F38-A011-860132747F01}"/>
              </a:ext>
            </a:extLst>
          </p:cNvPr>
          <p:cNvSpPr/>
          <p:nvPr/>
        </p:nvSpPr>
        <p:spPr>
          <a:xfrm>
            <a:off x="2743200" y="3880812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A47F44-8AC1-4667-8DC5-EC154306FE64}"/>
              </a:ext>
            </a:extLst>
          </p:cNvPr>
          <p:cNvSpPr/>
          <p:nvPr/>
        </p:nvSpPr>
        <p:spPr>
          <a:xfrm>
            <a:off x="2743200" y="4378902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待机状态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ED5673-B093-482C-AFE9-7038354B2C4B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3259873" y="293260"/>
            <a:ext cx="0" cy="194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185BB18-B74A-4137-967F-633E6E964E77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3256156" y="739313"/>
            <a:ext cx="3717" cy="136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D969FD7-168D-4999-8D91-22A21403418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56156" y="2355584"/>
            <a:ext cx="3717" cy="19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1F54B51-D4C5-43BE-8556-EC856DC07BF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3259873" y="2799891"/>
            <a:ext cx="0" cy="19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7E672A5-FA5D-4EA7-BA9F-0ACD9B70D27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259873" y="3244198"/>
            <a:ext cx="0" cy="19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21E72F8-BAD0-4F3D-BD2B-32F074395B74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256156" y="3688505"/>
            <a:ext cx="3717" cy="19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BE8FC4E-E1B7-48FA-9B9E-A25F393BB10C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3256156" y="4132812"/>
            <a:ext cx="0" cy="246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D45F9F-BD9D-4D83-BAAB-C0321E6E3E06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3772829" y="613313"/>
            <a:ext cx="16981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F4654C18-16E5-403A-B9C0-7F9F7863CA4B}"/>
              </a:ext>
            </a:extLst>
          </p:cNvPr>
          <p:cNvSpPr/>
          <p:nvPr/>
        </p:nvSpPr>
        <p:spPr>
          <a:xfrm>
            <a:off x="3871331" y="880180"/>
            <a:ext cx="2220954" cy="50849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如果不支持工作电压，卡无响应，返回空闲状态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A704D59-BEEA-487F-ABDD-9FF142BE98E3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>
            <a:off x="6496885" y="613313"/>
            <a:ext cx="4391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C36B9079-3557-4D95-AB4C-10F53A052EAF}"/>
              </a:ext>
            </a:extLst>
          </p:cNvPr>
          <p:cNvSpPr/>
          <p:nvPr/>
        </p:nvSpPr>
        <p:spPr>
          <a:xfrm>
            <a:off x="4468852" y="1558042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EC760FF-540A-4718-9C22-9914423F96FB}"/>
              </a:ext>
            </a:extLst>
          </p:cNvPr>
          <p:cNvCxnSpPr>
            <a:cxnSpLocks/>
            <a:stCxn id="64" idx="0"/>
            <a:endCxn id="56" idx="2"/>
          </p:cNvCxnSpPr>
          <p:nvPr/>
        </p:nvCxnSpPr>
        <p:spPr>
          <a:xfrm flipV="1">
            <a:off x="4981808" y="1388674"/>
            <a:ext cx="0" cy="16936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曲线 81">
            <a:extLst>
              <a:ext uri="{FF2B5EF4-FFF2-40B4-BE49-F238E27FC236}">
                <a16:creationId xmlns:a16="http://schemas.microsoft.com/office/drawing/2014/main" id="{524FC988-9FD8-4470-A5C9-E60B5642F1EE}"/>
              </a:ext>
            </a:extLst>
          </p:cNvPr>
          <p:cNvCxnSpPr>
            <a:stCxn id="7" idx="2"/>
            <a:endCxn id="64" idx="1"/>
          </p:cNvCxnSpPr>
          <p:nvPr/>
        </p:nvCxnSpPr>
        <p:spPr>
          <a:xfrm rot="16200000" flipH="1">
            <a:off x="3391998" y="607187"/>
            <a:ext cx="944729" cy="120897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75E25672-C6DA-4EAB-AC3A-DB2794D3CE97}"/>
              </a:ext>
            </a:extLst>
          </p:cNvPr>
          <p:cNvCxnSpPr>
            <a:cxnSpLocks/>
            <a:stCxn id="56" idx="0"/>
            <a:endCxn id="7" idx="3"/>
          </p:cNvCxnSpPr>
          <p:nvPr/>
        </p:nvCxnSpPr>
        <p:spPr>
          <a:xfrm rot="16200000" flipV="1">
            <a:off x="4243886" y="142257"/>
            <a:ext cx="266867" cy="1208979"/>
          </a:xfrm>
          <a:prstGeom prst="curvedConnector2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2E533A83-38CC-478B-B31C-1DDC7B0A8F40}"/>
              </a:ext>
            </a:extLst>
          </p:cNvPr>
          <p:cNvSpPr/>
          <p:nvPr/>
        </p:nvSpPr>
        <p:spPr>
          <a:xfrm>
            <a:off x="5553773" y="1447677"/>
            <a:ext cx="2110831" cy="44827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卡必须先发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后发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7" name="连接符: 曲线 86">
            <a:extLst>
              <a:ext uri="{FF2B5EF4-FFF2-40B4-BE49-F238E27FC236}">
                <a16:creationId xmlns:a16="http://schemas.microsoft.com/office/drawing/2014/main" id="{D7759098-9F0B-4F48-895B-67761DFB0CEF}"/>
              </a:ext>
            </a:extLst>
          </p:cNvPr>
          <p:cNvCxnSpPr>
            <a:stCxn id="21" idx="1"/>
            <a:endCxn id="7" idx="1"/>
          </p:cNvCxnSpPr>
          <p:nvPr/>
        </p:nvCxnSpPr>
        <p:spPr>
          <a:xfrm rot="10800000" flipH="1">
            <a:off x="2743199" y="613314"/>
            <a:ext cx="3717" cy="1616271"/>
          </a:xfrm>
          <a:prstGeom prst="curvedConnector3">
            <a:avLst>
              <a:gd name="adj1" fmla="val -615012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798E93D-E997-4825-B17D-32D5B39C671E}"/>
              </a:ext>
            </a:extLst>
          </p:cNvPr>
          <p:cNvSpPr/>
          <p:nvPr/>
        </p:nvSpPr>
        <p:spPr>
          <a:xfrm>
            <a:off x="1423055" y="1136695"/>
            <a:ext cx="1566516" cy="50849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卡返回忙状态或主机不支持电压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9996D24-32CB-4586-9ABC-C244B5D4C0EE}"/>
              </a:ext>
            </a:extLst>
          </p:cNvPr>
          <p:cNvSpPr/>
          <p:nvPr/>
        </p:nvSpPr>
        <p:spPr>
          <a:xfrm>
            <a:off x="1143463" y="1818339"/>
            <a:ext cx="1249865" cy="50849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没有响应，可能是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553442A-40A4-4B3C-B044-87A6276973B7}"/>
              </a:ext>
            </a:extLst>
          </p:cNvPr>
          <p:cNvSpPr/>
          <p:nvPr/>
        </p:nvSpPr>
        <p:spPr>
          <a:xfrm>
            <a:off x="8447419" y="838767"/>
            <a:ext cx="617036" cy="252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说明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5A94B08-7118-4AAA-BE6E-AA86901FBA14}"/>
              </a:ext>
            </a:extLst>
          </p:cNvPr>
          <p:cNvSpPr/>
          <p:nvPr/>
        </p:nvSpPr>
        <p:spPr>
          <a:xfrm>
            <a:off x="5470973" y="2103696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无效状态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F12D340-41AB-4E5C-B582-BF446227518C}"/>
              </a:ext>
            </a:extLst>
          </p:cNvPr>
          <p:cNvSpPr/>
          <p:nvPr/>
        </p:nvSpPr>
        <p:spPr>
          <a:xfrm>
            <a:off x="7068710" y="2103584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CMD15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E192884-0A5E-4B22-88F3-1B974A39531C}"/>
              </a:ext>
            </a:extLst>
          </p:cNvPr>
          <p:cNvCxnSpPr>
            <a:cxnSpLocks/>
            <a:stCxn id="21" idx="3"/>
            <a:endCxn id="94" idx="1"/>
          </p:cNvCxnSpPr>
          <p:nvPr/>
        </p:nvCxnSpPr>
        <p:spPr>
          <a:xfrm>
            <a:off x="3769112" y="2229584"/>
            <a:ext cx="1701861" cy="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488EF3-CA0C-451C-883D-B33B209B8548}"/>
              </a:ext>
            </a:extLst>
          </p:cNvPr>
          <p:cNvCxnSpPr>
            <a:cxnSpLocks/>
            <a:stCxn id="95" idx="1"/>
            <a:endCxn id="94" idx="3"/>
          </p:cNvCxnSpPr>
          <p:nvPr/>
        </p:nvCxnSpPr>
        <p:spPr>
          <a:xfrm flipH="1">
            <a:off x="6496885" y="2229584"/>
            <a:ext cx="571825" cy="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114B98CB-10A1-49AD-B6CF-0243D268A81A}"/>
              </a:ext>
            </a:extLst>
          </p:cNvPr>
          <p:cNvSpPr/>
          <p:nvPr/>
        </p:nvSpPr>
        <p:spPr>
          <a:xfrm>
            <a:off x="4205397" y="2571750"/>
            <a:ext cx="1347910" cy="3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卡电压不一致</a:t>
            </a:r>
          </a:p>
        </p:txBody>
      </p: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E075ACF6-87B5-4051-8C63-F368DE334521}"/>
              </a:ext>
            </a:extLst>
          </p:cNvPr>
          <p:cNvCxnSpPr>
            <a:cxnSpLocks/>
            <a:stCxn id="102" idx="1"/>
            <a:endCxn id="21" idx="3"/>
          </p:cNvCxnSpPr>
          <p:nvPr/>
        </p:nvCxnSpPr>
        <p:spPr>
          <a:xfrm rot="10800000">
            <a:off x="3769113" y="2229584"/>
            <a:ext cx="436285" cy="504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BFAB9414-4409-432C-A4EF-2E3AEE1C56A2}"/>
              </a:ext>
            </a:extLst>
          </p:cNvPr>
          <p:cNvSpPr/>
          <p:nvPr/>
        </p:nvSpPr>
        <p:spPr>
          <a:xfrm>
            <a:off x="1070517" y="3844805"/>
            <a:ext cx="1618670" cy="3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卡请求新的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RCA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CB3F342-8E0F-40E7-AEEE-BEADFCDB8521}"/>
              </a:ext>
            </a:extLst>
          </p:cNvPr>
          <p:cNvSpPr/>
          <p:nvPr/>
        </p:nvSpPr>
        <p:spPr>
          <a:xfrm>
            <a:off x="1381172" y="397313"/>
            <a:ext cx="1025912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且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拉低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D7100B8-3B85-44BF-862C-4C769F94CD08}"/>
              </a:ext>
            </a:extLst>
          </p:cNvPr>
          <p:cNvSpPr/>
          <p:nvPr/>
        </p:nvSpPr>
        <p:spPr>
          <a:xfrm>
            <a:off x="103146" y="397313"/>
            <a:ext cx="1025912" cy="4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9E653044-9BF8-4336-93FF-A1019042E94A}"/>
              </a:ext>
            </a:extLst>
          </p:cNvPr>
          <p:cNvCxnSpPr/>
          <p:nvPr/>
        </p:nvCxnSpPr>
        <p:spPr>
          <a:xfrm>
            <a:off x="48042" y="4198542"/>
            <a:ext cx="914400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2929E4FB-FD6B-43FD-B475-4DCB5A358392}"/>
              </a:ext>
            </a:extLst>
          </p:cNvPr>
          <p:cNvSpPr/>
          <p:nvPr/>
        </p:nvSpPr>
        <p:spPr>
          <a:xfrm>
            <a:off x="4348978" y="4378469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0" name="连接符: 曲线 119">
            <a:extLst>
              <a:ext uri="{FF2B5EF4-FFF2-40B4-BE49-F238E27FC236}">
                <a16:creationId xmlns:a16="http://schemas.microsoft.com/office/drawing/2014/main" id="{7FE08061-C875-4D8E-9EAC-953DA4241127}"/>
              </a:ext>
            </a:extLst>
          </p:cNvPr>
          <p:cNvCxnSpPr>
            <a:cxnSpLocks/>
            <a:stCxn id="119" idx="0"/>
            <a:endCxn id="26" idx="0"/>
          </p:cNvCxnSpPr>
          <p:nvPr/>
        </p:nvCxnSpPr>
        <p:spPr>
          <a:xfrm rot="16200000" flipH="1" flipV="1">
            <a:off x="4058828" y="3575796"/>
            <a:ext cx="433" cy="1605778"/>
          </a:xfrm>
          <a:prstGeom prst="curvedConnector3">
            <a:avLst>
              <a:gd name="adj1" fmla="val -253240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连接符: 曲线 122">
            <a:extLst>
              <a:ext uri="{FF2B5EF4-FFF2-40B4-BE49-F238E27FC236}">
                <a16:creationId xmlns:a16="http://schemas.microsoft.com/office/drawing/2014/main" id="{45D77657-BEB5-4DF4-85F3-E8702DA57340}"/>
              </a:ext>
            </a:extLst>
          </p:cNvPr>
          <p:cNvCxnSpPr>
            <a:cxnSpLocks/>
            <a:stCxn id="26" idx="2"/>
            <a:endCxn id="119" idx="2"/>
          </p:cNvCxnSpPr>
          <p:nvPr/>
        </p:nvCxnSpPr>
        <p:spPr>
          <a:xfrm rot="5400000" flipH="1" flipV="1">
            <a:off x="4058828" y="3827797"/>
            <a:ext cx="433" cy="1605778"/>
          </a:xfrm>
          <a:prstGeom prst="curvedConnector3">
            <a:avLst>
              <a:gd name="adj1" fmla="val -699639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163E4BC5-253B-4A69-BF43-97057BB35AF9}"/>
              </a:ext>
            </a:extLst>
          </p:cNvPr>
          <p:cNvSpPr/>
          <p:nvPr/>
        </p:nvSpPr>
        <p:spPr>
          <a:xfrm>
            <a:off x="3256155" y="4756036"/>
            <a:ext cx="1605778" cy="252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卡返回新的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RCA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923430D-569B-4D8C-A414-18F66603FA43}"/>
              </a:ext>
            </a:extLst>
          </p:cNvPr>
          <p:cNvSpPr/>
          <p:nvPr/>
        </p:nvSpPr>
        <p:spPr>
          <a:xfrm>
            <a:off x="6907711" y="4378468"/>
            <a:ext cx="1347910" cy="45124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数据传输模式的任何状态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D910D68A-C317-4325-9258-32C465ADB12C}"/>
              </a:ext>
            </a:extLst>
          </p:cNvPr>
          <p:cNvCxnSpPr>
            <a:cxnSpLocks/>
            <a:stCxn id="130" idx="0"/>
            <a:endCxn id="95" idx="2"/>
          </p:cNvCxnSpPr>
          <p:nvPr/>
        </p:nvCxnSpPr>
        <p:spPr>
          <a:xfrm flipV="1">
            <a:off x="7581666" y="2355584"/>
            <a:ext cx="0" cy="2022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86AB25FB-5D66-4986-8C5F-59B0B6B26C52}"/>
              </a:ext>
            </a:extLst>
          </p:cNvPr>
          <p:cNvSpPr/>
          <p:nvPr/>
        </p:nvSpPr>
        <p:spPr>
          <a:xfrm>
            <a:off x="187258" y="3417689"/>
            <a:ext cx="1462240" cy="30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卡识别模式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8013885-A008-4ADE-A6DA-205A7A152367}"/>
              </a:ext>
            </a:extLst>
          </p:cNvPr>
          <p:cNvSpPr/>
          <p:nvPr/>
        </p:nvSpPr>
        <p:spPr>
          <a:xfrm>
            <a:off x="187258" y="4332845"/>
            <a:ext cx="1462240" cy="30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4C53126A-3EED-45D1-A147-46E1FEACDEF1}"/>
              </a:ext>
            </a:extLst>
          </p:cNvPr>
          <p:cNvCxnSpPr>
            <a:cxnSpLocks/>
            <a:stCxn id="7" idx="1"/>
            <a:endCxn id="112" idx="3"/>
          </p:cNvCxnSpPr>
          <p:nvPr/>
        </p:nvCxnSpPr>
        <p:spPr>
          <a:xfrm flipH="1">
            <a:off x="2407084" y="613313"/>
            <a:ext cx="339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01527253-4C51-492C-8C34-92ADCDD38AB8}"/>
              </a:ext>
            </a:extLst>
          </p:cNvPr>
          <p:cNvCxnSpPr>
            <a:cxnSpLocks/>
            <a:stCxn id="112" idx="1"/>
            <a:endCxn id="113" idx="3"/>
          </p:cNvCxnSpPr>
          <p:nvPr/>
        </p:nvCxnSpPr>
        <p:spPr>
          <a:xfrm flipH="1">
            <a:off x="1129058" y="613313"/>
            <a:ext cx="25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36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4" y="582269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A19208-D93A-482C-8D67-6544B87671C4}"/>
              </a:ext>
            </a:extLst>
          </p:cNvPr>
          <p:cNvSpPr/>
          <p:nvPr/>
        </p:nvSpPr>
        <p:spPr>
          <a:xfrm>
            <a:off x="121288" y="1500854"/>
            <a:ext cx="1122556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7CCAEA-E38B-4B4D-B47E-E9B37B119C3E}"/>
              </a:ext>
            </a:extLst>
          </p:cNvPr>
          <p:cNvSpPr/>
          <p:nvPr/>
        </p:nvSpPr>
        <p:spPr>
          <a:xfrm>
            <a:off x="1908185" y="1500854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9F949F-CDBF-4F8C-8720-6969137234A5}"/>
              </a:ext>
            </a:extLst>
          </p:cNvPr>
          <p:cNvSpPr/>
          <p:nvPr/>
        </p:nvSpPr>
        <p:spPr>
          <a:xfrm>
            <a:off x="3892507" y="1500854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BBC08AC2-0ED6-4556-AB42-B81D05760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690" y="1208412"/>
            <a:ext cx="95168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软件复位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66CDC1B2-256D-4CE8-8232-017912B7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079" y="1811345"/>
            <a:ext cx="2206752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卡支持该命令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卡不支持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88B0EF88-C867-4447-B674-0B93C499E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984" y="1202246"/>
            <a:ext cx="324700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主机询问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卡是否支持电压范围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AFCA20A-BFE9-4397-9932-EF551D5E101A}"/>
              </a:ext>
            </a:extLst>
          </p:cNvPr>
          <p:cNvCxnSpPr>
            <a:stCxn id="2" idx="3"/>
            <a:endCxn id="20" idx="1"/>
          </p:cNvCxnSpPr>
          <p:nvPr/>
        </p:nvCxnSpPr>
        <p:spPr>
          <a:xfrm>
            <a:off x="1243844" y="1654743"/>
            <a:ext cx="6643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A730C2-B469-4F65-ABA6-60A3313E0C7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228166" y="1654743"/>
            <a:ext cx="6643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9B9B7A8-6DB9-49D2-8698-3FEE76E7B20C}"/>
              </a:ext>
            </a:extLst>
          </p:cNvPr>
          <p:cNvSpPr/>
          <p:nvPr/>
        </p:nvSpPr>
        <p:spPr>
          <a:xfrm>
            <a:off x="7226915" y="1494616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9">
            <a:extLst>
              <a:ext uri="{FF2B5EF4-FFF2-40B4-BE49-F238E27FC236}">
                <a16:creationId xmlns:a16="http://schemas.microsoft.com/office/drawing/2014/main" id="{21EE2802-A383-47CD-89CC-B1ABFCFD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023" y="879833"/>
            <a:ext cx="240007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卡分为高容量和标准</a:t>
            </a:r>
          </a:p>
        </p:txBody>
      </p:sp>
      <p:sp>
        <p:nvSpPr>
          <p:cNvPr id="39" name="矩形 39">
            <a:extLst>
              <a:ext uri="{FF2B5EF4-FFF2-40B4-BE49-F238E27FC236}">
                <a16:creationId xmlns:a16="http://schemas.microsoft.com/office/drawing/2014/main" id="{38E6B031-3C77-4B96-92F2-84F4B9CC2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435" y="1199557"/>
            <a:ext cx="240007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主机告诉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卡支持高容量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4895C6B-B633-4610-BB6D-A79F8B8D560C}"/>
              </a:ext>
            </a:extLst>
          </p:cNvPr>
          <p:cNvSpPr/>
          <p:nvPr/>
        </p:nvSpPr>
        <p:spPr>
          <a:xfrm>
            <a:off x="7226915" y="2837284"/>
            <a:ext cx="1319981" cy="307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43" name="矩形 39">
            <a:extLst>
              <a:ext uri="{FF2B5EF4-FFF2-40B4-BE49-F238E27FC236}">
                <a16:creationId xmlns:a16="http://schemas.microsoft.com/office/drawing/2014/main" id="{D4D30D8D-0A14-4F7C-980E-DE953F3D6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765" y="3145061"/>
            <a:ext cx="2512741" cy="7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中返回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1 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高容量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0 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A3A5637-EC57-4815-9DF9-A424CD630F29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>
          <a:xfrm flipV="1">
            <a:off x="5212488" y="1648505"/>
            <a:ext cx="2014427" cy="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381066D-2D9F-4493-9E34-8EBDB3D0AF43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886906" y="1802393"/>
            <a:ext cx="0" cy="1034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39">
            <a:extLst>
              <a:ext uri="{FF2B5EF4-FFF2-40B4-BE49-F238E27FC236}">
                <a16:creationId xmlns:a16="http://schemas.microsoft.com/office/drawing/2014/main" id="{AE875AAA-6324-49DD-9A4D-C9BD70316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919" y="2538893"/>
            <a:ext cx="228228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判断是高容量还是标准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3E25489-1378-4D2F-AAD9-5065BB65AB82}"/>
              </a:ext>
            </a:extLst>
          </p:cNvPr>
          <p:cNvCxnSpPr>
            <a:cxnSpLocks/>
            <a:stCxn id="21" idx="2"/>
            <a:endCxn id="53" idx="0"/>
          </p:cNvCxnSpPr>
          <p:nvPr/>
        </p:nvCxnSpPr>
        <p:spPr>
          <a:xfrm>
            <a:off x="4552498" y="1808631"/>
            <a:ext cx="0" cy="1028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F4D5127B-0AB2-4622-8FB1-658487D97D46}"/>
              </a:ext>
            </a:extLst>
          </p:cNvPr>
          <p:cNvSpPr/>
          <p:nvPr/>
        </p:nvSpPr>
        <p:spPr>
          <a:xfrm>
            <a:off x="3892507" y="2837284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矩形 39">
            <a:extLst>
              <a:ext uri="{FF2B5EF4-FFF2-40B4-BE49-F238E27FC236}">
                <a16:creationId xmlns:a16="http://schemas.microsoft.com/office/drawing/2014/main" id="{934F3C63-F5F1-4C00-ABFA-592AD80F2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634" y="2544109"/>
            <a:ext cx="238219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卡还是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56" name="矩形 39">
            <a:extLst>
              <a:ext uri="{FF2B5EF4-FFF2-40B4-BE49-F238E27FC236}">
                <a16:creationId xmlns:a16="http://schemas.microsoft.com/office/drawing/2014/main" id="{22B44A69-10F5-4E62-AA35-5D428FAE7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371" y="3150091"/>
            <a:ext cx="190708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477A3923-31D4-4369-A907-03E9403493A8}"/>
              </a:ext>
            </a:extLst>
          </p:cNvPr>
          <p:cNvCxnSpPr>
            <a:cxnSpLocks/>
            <a:stCxn id="53" idx="1"/>
            <a:endCxn id="84" idx="0"/>
          </p:cNvCxnSpPr>
          <p:nvPr/>
        </p:nvCxnSpPr>
        <p:spPr>
          <a:xfrm rot="10800000" flipV="1">
            <a:off x="3438015" y="2991172"/>
            <a:ext cx="454493" cy="75990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00A8CCF0-ABD3-42EE-8A51-1C81B007A84E}"/>
              </a:ext>
            </a:extLst>
          </p:cNvPr>
          <p:cNvCxnSpPr>
            <a:cxnSpLocks/>
            <a:stCxn id="53" idx="3"/>
            <a:endCxn id="69" idx="0"/>
          </p:cNvCxnSpPr>
          <p:nvPr/>
        </p:nvCxnSpPr>
        <p:spPr>
          <a:xfrm>
            <a:off x="5212488" y="2991173"/>
            <a:ext cx="433578" cy="73724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39">
            <a:extLst>
              <a:ext uri="{FF2B5EF4-FFF2-40B4-BE49-F238E27FC236}">
                <a16:creationId xmlns:a16="http://schemas.microsoft.com/office/drawing/2014/main" id="{B774C25B-692F-4274-B6FF-83B483D1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615" y="3449198"/>
            <a:ext cx="288050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卡或其他不能识别卡</a:t>
            </a:r>
          </a:p>
        </p:txBody>
      </p:sp>
      <p:sp>
        <p:nvSpPr>
          <p:cNvPr id="69" name="矩形 39">
            <a:extLst>
              <a:ext uri="{FF2B5EF4-FFF2-40B4-BE49-F238E27FC236}">
                <a16:creationId xmlns:a16="http://schemas.microsoft.com/office/drawing/2014/main" id="{63E90ECA-5652-4FEE-BD34-F79E5C2EE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939" y="3728414"/>
            <a:ext cx="84625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BB3B79B-35B1-41A7-B4EE-D01750FF8922}"/>
              </a:ext>
            </a:extLst>
          </p:cNvPr>
          <p:cNvCxnSpPr>
            <a:stCxn id="41" idx="1"/>
            <a:endCxn id="43" idx="1"/>
          </p:cNvCxnSpPr>
          <p:nvPr/>
        </p:nvCxnSpPr>
        <p:spPr>
          <a:xfrm rot="10800000" flipV="1">
            <a:off x="6524765" y="2991173"/>
            <a:ext cx="702150" cy="546294"/>
          </a:xfrm>
          <a:prstGeom prst="bentConnector3">
            <a:avLst>
              <a:gd name="adj1" fmla="val 13255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412247A3-22C1-43D7-A6BF-4135018C2C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80584" y="3551187"/>
            <a:ext cx="257905" cy="230461"/>
          </a:xfrm>
          <a:prstGeom prst="bentConnector3">
            <a:avLst>
              <a:gd name="adj1" fmla="val 10096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39">
            <a:extLst>
              <a:ext uri="{FF2B5EF4-FFF2-40B4-BE49-F238E27FC236}">
                <a16:creationId xmlns:a16="http://schemas.microsoft.com/office/drawing/2014/main" id="{B0A6F1C4-E483-462B-8FFF-91551044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641" y="3012341"/>
            <a:ext cx="725505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不响应</a:t>
            </a:r>
          </a:p>
        </p:txBody>
      </p:sp>
      <p:sp>
        <p:nvSpPr>
          <p:cNvPr id="83" name="矩形 39">
            <a:extLst>
              <a:ext uri="{FF2B5EF4-FFF2-40B4-BE49-F238E27FC236}">
                <a16:creationId xmlns:a16="http://schemas.microsoft.com/office/drawing/2014/main" id="{2CB25D6E-28FD-413B-8670-AD76EF3B5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893" y="3004905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053BC8-FB78-4183-B204-B10C887F444A}"/>
              </a:ext>
            </a:extLst>
          </p:cNvPr>
          <p:cNvSpPr/>
          <p:nvPr/>
        </p:nvSpPr>
        <p:spPr>
          <a:xfrm>
            <a:off x="2778023" y="3751074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矩形 39">
            <a:extLst>
              <a:ext uri="{FF2B5EF4-FFF2-40B4-BE49-F238E27FC236}">
                <a16:creationId xmlns:a16="http://schemas.microsoft.com/office/drawing/2014/main" id="{7ADEBE53-B659-4E54-A21A-4810BBCE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358" y="1671056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87" name="矩形 39">
            <a:extLst>
              <a:ext uri="{FF2B5EF4-FFF2-40B4-BE49-F238E27FC236}">
                <a16:creationId xmlns:a16="http://schemas.microsoft.com/office/drawing/2014/main" id="{8E94D21D-0F39-4947-B3E2-54B7556C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913" y="2273304"/>
            <a:ext cx="725505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不响应</a:t>
            </a:r>
          </a:p>
        </p:txBody>
      </p: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590FF13A-1444-45E6-B357-4E6659DA3E5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1529017" y="3904963"/>
            <a:ext cx="1249006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39">
            <a:extLst>
              <a:ext uri="{FF2B5EF4-FFF2-40B4-BE49-F238E27FC236}">
                <a16:creationId xmlns:a16="http://schemas.microsoft.com/office/drawing/2014/main" id="{D58D19A1-31AA-4EEB-9E6B-00C3E161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6" y="3766432"/>
            <a:ext cx="84625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94" name="矩形 39">
            <a:extLst>
              <a:ext uri="{FF2B5EF4-FFF2-40B4-BE49-F238E27FC236}">
                <a16:creationId xmlns:a16="http://schemas.microsoft.com/office/drawing/2014/main" id="{30EEC190-8BE3-4CDE-9A7C-46F4C438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758" y="3595583"/>
            <a:ext cx="546992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96" name="矩形 39">
            <a:extLst>
              <a:ext uri="{FF2B5EF4-FFF2-40B4-BE49-F238E27FC236}">
                <a16:creationId xmlns:a16="http://schemas.microsoft.com/office/drawing/2014/main" id="{AA91CF81-7A73-472B-902D-E99E98877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939" y="4063694"/>
            <a:ext cx="184226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激活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46" name="矩形 39">
            <a:extLst>
              <a:ext uri="{FF2B5EF4-FFF2-40B4-BE49-F238E27FC236}">
                <a16:creationId xmlns:a16="http://schemas.microsoft.com/office/drawing/2014/main" id="{1C969804-DED9-408C-A575-1A9ED0AB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888" y="590721"/>
            <a:ext cx="5180777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需要区分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SDSC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D847211-954F-48F0-82F6-764716E035E2}"/>
              </a:ext>
            </a:extLst>
          </p:cNvPr>
          <p:cNvSpPr/>
          <p:nvPr/>
        </p:nvSpPr>
        <p:spPr>
          <a:xfrm>
            <a:off x="5864774" y="4237621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6BD7D96-BA65-4EA6-A942-16E6253B9FF7}"/>
              </a:ext>
            </a:extLst>
          </p:cNvPr>
          <p:cNvSpPr/>
          <p:nvPr/>
        </p:nvSpPr>
        <p:spPr>
          <a:xfrm>
            <a:off x="7619098" y="4235649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958B786A-8DAE-43D5-BF87-154B336C2816}"/>
              </a:ext>
            </a:extLst>
          </p:cNvPr>
          <p:cNvCxnSpPr>
            <a:cxnSpLocks/>
            <a:stCxn id="69" idx="2"/>
            <a:endCxn id="48" idx="1"/>
          </p:cNvCxnSpPr>
          <p:nvPr/>
        </p:nvCxnSpPr>
        <p:spPr>
          <a:xfrm rot="16200000" flipH="1">
            <a:off x="5570057" y="4096793"/>
            <a:ext cx="370726" cy="2187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5F8DECD3-CF39-49AF-9B86-D378C34F7C1B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5400000">
            <a:off x="6999077" y="3455562"/>
            <a:ext cx="307748" cy="1256371"/>
          </a:xfrm>
          <a:prstGeom prst="bentConnector3">
            <a:avLst>
              <a:gd name="adj1" fmla="val 2342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78CC3BDF-3A58-4CBD-AD9E-75044D622C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1136" y="3534694"/>
            <a:ext cx="659993" cy="471696"/>
          </a:xfrm>
          <a:prstGeom prst="bentConnector3">
            <a:avLst>
              <a:gd name="adj1" fmla="val -2100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EBDD653-EBFC-42A0-89A9-2B4817EB07B6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7184755" y="4389538"/>
            <a:ext cx="434343" cy="1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39">
            <a:extLst>
              <a:ext uri="{FF2B5EF4-FFF2-40B4-BE49-F238E27FC236}">
                <a16:creationId xmlns:a16="http://schemas.microsoft.com/office/drawing/2014/main" id="{4D6D0410-DEC4-4A90-AA82-559F588B8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4" y="4543334"/>
            <a:ext cx="184226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寄存器值</a:t>
            </a:r>
          </a:p>
        </p:txBody>
      </p:sp>
      <p:sp>
        <p:nvSpPr>
          <p:cNvPr id="74" name="矩形 39">
            <a:extLst>
              <a:ext uri="{FF2B5EF4-FFF2-40B4-BE49-F238E27FC236}">
                <a16:creationId xmlns:a16="http://schemas.microsoft.com/office/drawing/2014/main" id="{16A32734-1F00-438A-B711-B6426F2A8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654" y="4061199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R2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75" name="矩形 39">
            <a:extLst>
              <a:ext uri="{FF2B5EF4-FFF2-40B4-BE49-F238E27FC236}">
                <a16:creationId xmlns:a16="http://schemas.microsoft.com/office/drawing/2014/main" id="{3E3406AA-C57C-4068-8AF3-CC057A34B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723" y="4538327"/>
            <a:ext cx="184226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卡获得相对地址</a:t>
            </a:r>
          </a:p>
        </p:txBody>
      </p:sp>
    </p:spTree>
    <p:extLst>
      <p:ext uri="{BB962C8B-B14F-4D97-AF65-F5344CB8AC3E}">
        <p14:creationId xmlns:p14="http://schemas.microsoft.com/office/powerpoint/2010/main" val="12992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3" grpId="0"/>
      <p:bldP spid="24" grpId="0"/>
      <p:bldP spid="25" grpId="0"/>
      <p:bldP spid="37" grpId="0" animBg="1"/>
      <p:bldP spid="38" grpId="0"/>
      <p:bldP spid="39" grpId="0"/>
      <p:bldP spid="41" grpId="0" animBg="1"/>
      <p:bldP spid="42" grpId="0"/>
      <p:bldP spid="53" grpId="0" animBg="1"/>
      <p:bldP spid="55" grpId="0"/>
      <p:bldP spid="56" grpId="0"/>
      <p:bldP spid="68" grpId="0"/>
      <p:bldP spid="69" grpId="0"/>
      <p:bldP spid="82" grpId="0" animBg="1"/>
      <p:bldP spid="83" grpId="0" animBg="1"/>
      <p:bldP spid="84" grpId="0" animBg="1"/>
      <p:bldP spid="86" grpId="0" animBg="1"/>
      <p:bldP spid="87" grpId="0" animBg="1"/>
      <p:bldP spid="93" grpId="0"/>
      <p:bldP spid="94" grpId="0" animBg="1"/>
      <p:bldP spid="96" grpId="0"/>
      <p:bldP spid="46" grpId="0"/>
      <p:bldP spid="48" grpId="0" animBg="1"/>
      <p:bldP spid="49" grpId="0" animBg="1"/>
      <p:bldP spid="72" grpId="0"/>
      <p:bldP spid="74" grpId="0" animBg="1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AE211BC-6AE6-4552-A23B-C67A54031A32}"/>
              </a:ext>
            </a:extLst>
          </p:cNvPr>
          <p:cNvSpPr/>
          <p:nvPr/>
        </p:nvSpPr>
        <p:spPr>
          <a:xfrm>
            <a:off x="7763479" y="85493"/>
            <a:ext cx="617035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CA2252-2212-4639-956F-232D3B8C4241}"/>
              </a:ext>
            </a:extLst>
          </p:cNvPr>
          <p:cNvSpPr/>
          <p:nvPr/>
        </p:nvSpPr>
        <p:spPr>
          <a:xfrm>
            <a:off x="8447420" y="85493"/>
            <a:ext cx="617035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4228378-B7C4-4F38-A011-860132747F01}"/>
              </a:ext>
            </a:extLst>
          </p:cNvPr>
          <p:cNvSpPr/>
          <p:nvPr/>
        </p:nvSpPr>
        <p:spPr>
          <a:xfrm>
            <a:off x="2044392" y="415965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A47F44-8AC1-4667-8DC5-EC154306FE64}"/>
              </a:ext>
            </a:extLst>
          </p:cNvPr>
          <p:cNvSpPr/>
          <p:nvPr/>
        </p:nvSpPr>
        <p:spPr>
          <a:xfrm>
            <a:off x="2044392" y="2639314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待机状态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BE8FC4E-E1B7-48FA-9B9E-A25F393BB10C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557348" y="667965"/>
            <a:ext cx="0" cy="1971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A553442A-40A4-4B3C-B044-87A6276973B7}"/>
              </a:ext>
            </a:extLst>
          </p:cNvPr>
          <p:cNvSpPr/>
          <p:nvPr/>
        </p:nvSpPr>
        <p:spPr>
          <a:xfrm>
            <a:off x="7077398" y="85493"/>
            <a:ext cx="617036" cy="252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说明</a:t>
            </a: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9E653044-9BF8-4336-93FF-A1019042E94A}"/>
              </a:ext>
            </a:extLst>
          </p:cNvPr>
          <p:cNvCxnSpPr/>
          <p:nvPr/>
        </p:nvCxnSpPr>
        <p:spPr>
          <a:xfrm>
            <a:off x="48042" y="786285"/>
            <a:ext cx="914400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2929E4FB-FD6B-43FD-B475-4DCB5A358392}"/>
              </a:ext>
            </a:extLst>
          </p:cNvPr>
          <p:cNvSpPr/>
          <p:nvPr/>
        </p:nvSpPr>
        <p:spPr>
          <a:xfrm>
            <a:off x="3650170" y="2638881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CMD7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0" name="连接符: 曲线 119">
            <a:extLst>
              <a:ext uri="{FF2B5EF4-FFF2-40B4-BE49-F238E27FC236}">
                <a16:creationId xmlns:a16="http://schemas.microsoft.com/office/drawing/2014/main" id="{7FE08061-C875-4D8E-9EAC-953DA4241127}"/>
              </a:ext>
            </a:extLst>
          </p:cNvPr>
          <p:cNvCxnSpPr>
            <a:cxnSpLocks/>
            <a:stCxn id="76" idx="1"/>
            <a:endCxn id="26" idx="0"/>
          </p:cNvCxnSpPr>
          <p:nvPr/>
        </p:nvCxnSpPr>
        <p:spPr>
          <a:xfrm rot="10800000" flipV="1">
            <a:off x="2557348" y="2395630"/>
            <a:ext cx="1092822" cy="24368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连接符: 曲线 122">
            <a:extLst>
              <a:ext uri="{FF2B5EF4-FFF2-40B4-BE49-F238E27FC236}">
                <a16:creationId xmlns:a16="http://schemas.microsoft.com/office/drawing/2014/main" id="{45D77657-BEB5-4DF4-85F3-E8702DA57340}"/>
              </a:ext>
            </a:extLst>
          </p:cNvPr>
          <p:cNvCxnSpPr>
            <a:cxnSpLocks/>
            <a:stCxn id="26" idx="3"/>
            <a:endCxn id="119" idx="1"/>
          </p:cNvCxnSpPr>
          <p:nvPr/>
        </p:nvCxnSpPr>
        <p:spPr>
          <a:xfrm flipV="1">
            <a:off x="3070304" y="2764881"/>
            <a:ext cx="579866" cy="43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4923430D-569B-4D8C-A414-18F66603FA43}"/>
              </a:ext>
            </a:extLst>
          </p:cNvPr>
          <p:cNvSpPr/>
          <p:nvPr/>
        </p:nvSpPr>
        <p:spPr>
          <a:xfrm>
            <a:off x="5192749" y="907496"/>
            <a:ext cx="1260088" cy="45124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数据传输模式的任何状态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6AB25FB-5D66-4986-8C5F-59B0B6B26C52}"/>
              </a:ext>
            </a:extLst>
          </p:cNvPr>
          <p:cNvSpPr/>
          <p:nvPr/>
        </p:nvSpPr>
        <p:spPr>
          <a:xfrm>
            <a:off x="187258" y="139244"/>
            <a:ext cx="1462240" cy="30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卡识别模式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8013885-A008-4ADE-A6DA-205A7A152367}"/>
              </a:ext>
            </a:extLst>
          </p:cNvPr>
          <p:cNvSpPr/>
          <p:nvPr/>
        </p:nvSpPr>
        <p:spPr>
          <a:xfrm>
            <a:off x="187258" y="920588"/>
            <a:ext cx="1462240" cy="30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数据传输模式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D5AEFF5-B647-46AD-8045-390BE7D6DA6B}"/>
              </a:ext>
            </a:extLst>
          </p:cNvPr>
          <p:cNvSpPr/>
          <p:nvPr/>
        </p:nvSpPr>
        <p:spPr>
          <a:xfrm>
            <a:off x="4627755" y="415965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CMD15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D753A50-3C98-4382-933E-BDDAA325B20C}"/>
              </a:ext>
            </a:extLst>
          </p:cNvPr>
          <p:cNvSpPr/>
          <p:nvPr/>
        </p:nvSpPr>
        <p:spPr>
          <a:xfrm>
            <a:off x="5983004" y="415965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13CE53A-9B69-41A7-A649-8A1CEF33157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557347" y="126378"/>
            <a:ext cx="1" cy="289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79073AE-C6B5-4618-BB38-BBD5E7B4CD9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5140711" y="122663"/>
            <a:ext cx="0" cy="293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4518DEDD-E82E-40E2-B85A-E59A25347028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6495960" y="124789"/>
            <a:ext cx="0" cy="2911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9B655F2-B899-4BFD-A2C1-60EC2E5727DE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140711" y="667965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5446975-B870-4F4C-915F-E7305E6D173B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6495960" y="667965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9362E2B1-139F-44BF-823B-D7302A730608}"/>
              </a:ext>
            </a:extLst>
          </p:cNvPr>
          <p:cNvSpPr/>
          <p:nvPr/>
        </p:nvSpPr>
        <p:spPr>
          <a:xfrm>
            <a:off x="3650170" y="2269630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CMD7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1757B42-539E-4D06-8DEE-E7EC68E0393D}"/>
              </a:ext>
            </a:extLst>
          </p:cNvPr>
          <p:cNvSpPr/>
          <p:nvPr/>
        </p:nvSpPr>
        <p:spPr>
          <a:xfrm>
            <a:off x="1919869" y="3272345"/>
            <a:ext cx="1274955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CMD4,9,10,3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3" name="连接符: 曲线 82">
            <a:extLst>
              <a:ext uri="{FF2B5EF4-FFF2-40B4-BE49-F238E27FC236}">
                <a16:creationId xmlns:a16="http://schemas.microsoft.com/office/drawing/2014/main" id="{89090D14-FC41-46D4-89E5-2BA1D5902153}"/>
              </a:ext>
            </a:extLst>
          </p:cNvPr>
          <p:cNvCxnSpPr>
            <a:cxnSpLocks/>
            <a:stCxn id="26" idx="3"/>
            <a:endCxn id="81" idx="3"/>
          </p:cNvCxnSpPr>
          <p:nvPr/>
        </p:nvCxnSpPr>
        <p:spPr>
          <a:xfrm>
            <a:off x="3070304" y="2765314"/>
            <a:ext cx="124520" cy="633031"/>
          </a:xfrm>
          <a:prstGeom prst="curvedConnector3">
            <a:avLst>
              <a:gd name="adj1" fmla="val 283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CFC92954-9C66-48A4-B397-9B8188A10C62}"/>
              </a:ext>
            </a:extLst>
          </p:cNvPr>
          <p:cNvCxnSpPr>
            <a:cxnSpLocks/>
            <a:stCxn id="81" idx="1"/>
            <a:endCxn id="26" idx="1"/>
          </p:cNvCxnSpPr>
          <p:nvPr/>
        </p:nvCxnSpPr>
        <p:spPr>
          <a:xfrm rot="10800000" flipH="1">
            <a:off x="1919868" y="2765315"/>
            <a:ext cx="124523" cy="633031"/>
          </a:xfrm>
          <a:prstGeom prst="curvedConnector3">
            <a:avLst>
              <a:gd name="adj1" fmla="val -18358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9FD0F7BA-1178-4A13-840D-DC2C23E4A5C1}"/>
              </a:ext>
            </a:extLst>
          </p:cNvPr>
          <p:cNvSpPr/>
          <p:nvPr/>
        </p:nvSpPr>
        <p:spPr>
          <a:xfrm>
            <a:off x="660709" y="3779375"/>
            <a:ext cx="1025912" cy="25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操作完成</a:t>
            </a:r>
          </a:p>
        </p:txBody>
      </p:sp>
      <p:cxnSp>
        <p:nvCxnSpPr>
          <p:cNvPr id="92" name="连接符: 曲线 91">
            <a:extLst>
              <a:ext uri="{FF2B5EF4-FFF2-40B4-BE49-F238E27FC236}">
                <a16:creationId xmlns:a16="http://schemas.microsoft.com/office/drawing/2014/main" id="{D0DC9359-10D5-4E36-94D2-2AE1FBC81A92}"/>
              </a:ext>
            </a:extLst>
          </p:cNvPr>
          <p:cNvCxnSpPr>
            <a:cxnSpLocks/>
            <a:stCxn id="91" idx="0"/>
            <a:endCxn id="26" idx="1"/>
          </p:cNvCxnSpPr>
          <p:nvPr/>
        </p:nvCxnSpPr>
        <p:spPr>
          <a:xfrm rot="5400000" flipH="1" flipV="1">
            <a:off x="1101998" y="2836982"/>
            <a:ext cx="1014061" cy="87072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4FBE14D8-D315-4ED0-9D16-BCFA2D71106F}"/>
              </a:ext>
            </a:extLst>
          </p:cNvPr>
          <p:cNvSpPr/>
          <p:nvPr/>
        </p:nvSpPr>
        <p:spPr>
          <a:xfrm>
            <a:off x="544087" y="4739463"/>
            <a:ext cx="1259157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断开连接状态</a:t>
            </a:r>
          </a:p>
        </p:txBody>
      </p: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F958A9B6-A3AF-4F7D-9BD9-3730E55D31A1}"/>
              </a:ext>
            </a:extLst>
          </p:cNvPr>
          <p:cNvCxnSpPr>
            <a:cxnSpLocks/>
            <a:stCxn id="97" idx="0"/>
            <a:endCxn id="91" idx="2"/>
          </p:cNvCxnSpPr>
          <p:nvPr/>
        </p:nvCxnSpPr>
        <p:spPr>
          <a:xfrm rot="16200000" flipV="1">
            <a:off x="819622" y="4385418"/>
            <a:ext cx="708088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E175D71A-122D-41A8-9F6C-DDD0B1564EAF}"/>
              </a:ext>
            </a:extLst>
          </p:cNvPr>
          <p:cNvSpPr/>
          <p:nvPr/>
        </p:nvSpPr>
        <p:spPr>
          <a:xfrm>
            <a:off x="2535045" y="4739463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CMD7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6E2CC87-626B-4C70-A291-CFD81C24CBFB}"/>
              </a:ext>
            </a:extLst>
          </p:cNvPr>
          <p:cNvSpPr/>
          <p:nvPr/>
        </p:nvSpPr>
        <p:spPr>
          <a:xfrm>
            <a:off x="2535045" y="4370212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CMD7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00C80D79-5D8A-4E21-B62E-C5EE43BBD2B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1803244" y="4865463"/>
            <a:ext cx="7318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8F994C71-07C4-4E2C-9511-6E3581A0197A}"/>
              </a:ext>
            </a:extLst>
          </p:cNvPr>
          <p:cNvCxnSpPr>
            <a:cxnSpLocks/>
            <a:stCxn id="101" idx="1"/>
            <a:endCxn id="97" idx="3"/>
          </p:cNvCxnSpPr>
          <p:nvPr/>
        </p:nvCxnSpPr>
        <p:spPr>
          <a:xfrm flipH="1">
            <a:off x="1803244" y="4496212"/>
            <a:ext cx="731801" cy="369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C1471495-CF95-4D7F-A3AB-45E6F0D97D76}"/>
              </a:ext>
            </a:extLst>
          </p:cNvPr>
          <p:cNvSpPr/>
          <p:nvPr/>
        </p:nvSpPr>
        <p:spPr>
          <a:xfrm>
            <a:off x="4828480" y="4739463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编程状态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7966ACF-E1FA-4553-B777-D331811AC0D7}"/>
              </a:ext>
            </a:extLst>
          </p:cNvPr>
          <p:cNvSpPr/>
          <p:nvPr/>
        </p:nvSpPr>
        <p:spPr>
          <a:xfrm>
            <a:off x="4828480" y="3779375"/>
            <a:ext cx="1025912" cy="25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操作完成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D0AD398-CFA4-437A-A152-081D8E8CD4FE}"/>
              </a:ext>
            </a:extLst>
          </p:cNvPr>
          <p:cNvCxnSpPr>
            <a:cxnSpLocks/>
            <a:stCxn id="115" idx="0"/>
            <a:endCxn id="116" idx="2"/>
          </p:cNvCxnSpPr>
          <p:nvPr/>
        </p:nvCxnSpPr>
        <p:spPr>
          <a:xfrm flipV="1">
            <a:off x="5341436" y="4031375"/>
            <a:ext cx="0" cy="7080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81AFB9E-DBCF-4573-8C16-30E6D0E14817}"/>
              </a:ext>
            </a:extLst>
          </p:cNvPr>
          <p:cNvCxnSpPr>
            <a:cxnSpLocks/>
            <a:stCxn id="100" idx="3"/>
            <a:endCxn id="115" idx="1"/>
          </p:cNvCxnSpPr>
          <p:nvPr/>
        </p:nvCxnSpPr>
        <p:spPr>
          <a:xfrm>
            <a:off x="3560957" y="4865463"/>
            <a:ext cx="12675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CCF8658A-49F8-446B-9DF2-8C7EFDF5D4A7}"/>
              </a:ext>
            </a:extLst>
          </p:cNvPr>
          <p:cNvSpPr/>
          <p:nvPr/>
        </p:nvSpPr>
        <p:spPr>
          <a:xfrm>
            <a:off x="3401127" y="3779374"/>
            <a:ext cx="1274955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CMD28,29,38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E09672C5-6A5A-40F6-AD3E-3A0B01C11FC6}"/>
              </a:ext>
            </a:extLst>
          </p:cNvPr>
          <p:cNvCxnSpPr>
            <a:cxnSpLocks/>
            <a:stCxn id="132" idx="2"/>
            <a:endCxn id="115" idx="0"/>
          </p:cNvCxnSpPr>
          <p:nvPr/>
        </p:nvCxnSpPr>
        <p:spPr>
          <a:xfrm>
            <a:off x="4038605" y="4031374"/>
            <a:ext cx="1302831" cy="7080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26832133-DE24-4EA1-BD0E-C88DE60A7F24}"/>
              </a:ext>
            </a:extLst>
          </p:cNvPr>
          <p:cNvCxnSpPr>
            <a:cxnSpLocks/>
            <a:stCxn id="115" idx="1"/>
            <a:endCxn id="101" idx="3"/>
          </p:cNvCxnSpPr>
          <p:nvPr/>
        </p:nvCxnSpPr>
        <p:spPr>
          <a:xfrm flipH="1" flipV="1">
            <a:off x="3560957" y="4496212"/>
            <a:ext cx="1267523" cy="369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>
            <a:extLst>
              <a:ext uri="{FF2B5EF4-FFF2-40B4-BE49-F238E27FC236}">
                <a16:creationId xmlns:a16="http://schemas.microsoft.com/office/drawing/2014/main" id="{ACEAC180-E244-43D1-902A-A5CDA2833417}"/>
              </a:ext>
            </a:extLst>
          </p:cNvPr>
          <p:cNvSpPr/>
          <p:nvPr/>
        </p:nvSpPr>
        <p:spPr>
          <a:xfrm>
            <a:off x="5682469" y="2634866"/>
            <a:ext cx="1025912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传输状态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367BD0A-E17B-49FD-9236-2AD987512BE6}"/>
              </a:ext>
            </a:extLst>
          </p:cNvPr>
          <p:cNvSpPr/>
          <p:nvPr/>
        </p:nvSpPr>
        <p:spPr>
          <a:xfrm>
            <a:off x="3145389" y="912286"/>
            <a:ext cx="1025912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CMD13,55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A1CBF6B-91E9-405A-82E7-26CA11273744}"/>
              </a:ext>
            </a:extLst>
          </p:cNvPr>
          <p:cNvSpPr/>
          <p:nvPr/>
        </p:nvSpPr>
        <p:spPr>
          <a:xfrm>
            <a:off x="2912516" y="1222895"/>
            <a:ext cx="1491657" cy="45124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在数据传输模式下无法状态转换</a:t>
            </a:r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ED087666-92D3-4F6F-9EED-501368DD1BA8}"/>
              </a:ext>
            </a:extLst>
          </p:cNvPr>
          <p:cNvCxnSpPr>
            <a:cxnSpLocks/>
            <a:stCxn id="119" idx="3"/>
            <a:endCxn id="140" idx="1"/>
          </p:cNvCxnSpPr>
          <p:nvPr/>
        </p:nvCxnSpPr>
        <p:spPr>
          <a:xfrm flipV="1">
            <a:off x="4676082" y="2760866"/>
            <a:ext cx="1006387" cy="4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A80A16DD-291E-4A47-9F87-B71015EB421C}"/>
              </a:ext>
            </a:extLst>
          </p:cNvPr>
          <p:cNvSpPr/>
          <p:nvPr/>
        </p:nvSpPr>
        <p:spPr>
          <a:xfrm>
            <a:off x="6388164" y="1417310"/>
            <a:ext cx="1260000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发送数据状态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3E8BBE7-D006-4998-8AA0-FBF71FAB629E}"/>
              </a:ext>
            </a:extLst>
          </p:cNvPr>
          <p:cNvSpPr/>
          <p:nvPr/>
        </p:nvSpPr>
        <p:spPr>
          <a:xfrm>
            <a:off x="5179275" y="1854778"/>
            <a:ext cx="1025912" cy="39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或操作完成</a:t>
            </a:r>
          </a:p>
        </p:txBody>
      </p: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6E66A8DA-56FE-4AAC-A9CD-77B6F55E4115}"/>
              </a:ext>
            </a:extLst>
          </p:cNvPr>
          <p:cNvCxnSpPr>
            <a:cxnSpLocks/>
            <a:stCxn id="146" idx="1"/>
            <a:endCxn id="76" idx="0"/>
          </p:cNvCxnSpPr>
          <p:nvPr/>
        </p:nvCxnSpPr>
        <p:spPr>
          <a:xfrm rot="10800000" flipV="1">
            <a:off x="4163126" y="1543310"/>
            <a:ext cx="2225038" cy="7263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连接符: 曲线 151">
            <a:extLst>
              <a:ext uri="{FF2B5EF4-FFF2-40B4-BE49-F238E27FC236}">
                <a16:creationId xmlns:a16="http://schemas.microsoft.com/office/drawing/2014/main" id="{5189A809-640E-46F4-A918-474F90C0D313}"/>
              </a:ext>
            </a:extLst>
          </p:cNvPr>
          <p:cNvCxnSpPr>
            <a:cxnSpLocks/>
            <a:stCxn id="146" idx="1"/>
            <a:endCxn id="148" idx="0"/>
          </p:cNvCxnSpPr>
          <p:nvPr/>
        </p:nvCxnSpPr>
        <p:spPr>
          <a:xfrm rot="10800000" flipV="1">
            <a:off x="5692232" y="1543310"/>
            <a:ext cx="695933" cy="31146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连接符: 曲线 154">
            <a:extLst>
              <a:ext uri="{FF2B5EF4-FFF2-40B4-BE49-F238E27FC236}">
                <a16:creationId xmlns:a16="http://schemas.microsoft.com/office/drawing/2014/main" id="{EC40BF66-B6DF-4246-99B1-3B7CFFBEEB63}"/>
              </a:ext>
            </a:extLst>
          </p:cNvPr>
          <p:cNvCxnSpPr>
            <a:cxnSpLocks/>
            <a:stCxn id="148" idx="2"/>
            <a:endCxn id="140" idx="0"/>
          </p:cNvCxnSpPr>
          <p:nvPr/>
        </p:nvCxnSpPr>
        <p:spPr>
          <a:xfrm rot="16200000" flipH="1">
            <a:off x="5751784" y="2191225"/>
            <a:ext cx="384088" cy="5031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8F37FBBC-827E-4526-92D3-6DD76C81D567}"/>
              </a:ext>
            </a:extLst>
          </p:cNvPr>
          <p:cNvCxnSpPr>
            <a:cxnSpLocks/>
            <a:stCxn id="140" idx="1"/>
            <a:endCxn id="76" idx="3"/>
          </p:cNvCxnSpPr>
          <p:nvPr/>
        </p:nvCxnSpPr>
        <p:spPr>
          <a:xfrm flipH="1" flipV="1">
            <a:off x="4676082" y="2395630"/>
            <a:ext cx="1006387" cy="365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87F20B32-3A6D-4D2E-8E79-07804169B84E}"/>
              </a:ext>
            </a:extLst>
          </p:cNvPr>
          <p:cNvSpPr/>
          <p:nvPr/>
        </p:nvSpPr>
        <p:spPr>
          <a:xfrm>
            <a:off x="7151650" y="1976654"/>
            <a:ext cx="1872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CMD6,17,18,30,56(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ACMD13,22,51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2" name="连接符: 曲线 161">
            <a:extLst>
              <a:ext uri="{FF2B5EF4-FFF2-40B4-BE49-F238E27FC236}">
                <a16:creationId xmlns:a16="http://schemas.microsoft.com/office/drawing/2014/main" id="{22488868-7289-45C5-8CDD-88D26AB36F7E}"/>
              </a:ext>
            </a:extLst>
          </p:cNvPr>
          <p:cNvCxnSpPr>
            <a:cxnSpLocks/>
            <a:stCxn id="161" idx="0"/>
            <a:endCxn id="146" idx="3"/>
          </p:cNvCxnSpPr>
          <p:nvPr/>
        </p:nvCxnSpPr>
        <p:spPr>
          <a:xfrm rot="16200000" flipV="1">
            <a:off x="7651235" y="1540239"/>
            <a:ext cx="433344" cy="439486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连接符: 曲线 165">
            <a:extLst>
              <a:ext uri="{FF2B5EF4-FFF2-40B4-BE49-F238E27FC236}">
                <a16:creationId xmlns:a16="http://schemas.microsoft.com/office/drawing/2014/main" id="{21F42D18-BCF4-4EF1-B965-5B62C2117E77}"/>
              </a:ext>
            </a:extLst>
          </p:cNvPr>
          <p:cNvCxnSpPr>
            <a:cxnSpLocks/>
            <a:stCxn id="140" idx="3"/>
            <a:endCxn id="161" idx="2"/>
          </p:cNvCxnSpPr>
          <p:nvPr/>
        </p:nvCxnSpPr>
        <p:spPr>
          <a:xfrm flipV="1">
            <a:off x="6708381" y="2408654"/>
            <a:ext cx="1379269" cy="35221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7A1455CB-F39F-4DA9-A484-AB6D95F13491}"/>
              </a:ext>
            </a:extLst>
          </p:cNvPr>
          <p:cNvSpPr/>
          <p:nvPr/>
        </p:nvSpPr>
        <p:spPr>
          <a:xfrm>
            <a:off x="7151650" y="2970319"/>
            <a:ext cx="1872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CMD16,32,33</a:t>
            </a:r>
          </a:p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ACMD6,42,23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D4FD84A2-E1F9-4941-93A1-33E7D12CA520}"/>
              </a:ext>
            </a:extLst>
          </p:cNvPr>
          <p:cNvCxnSpPr>
            <a:cxnSpLocks/>
            <a:stCxn id="140" idx="3"/>
            <a:endCxn id="171" idx="0"/>
          </p:cNvCxnSpPr>
          <p:nvPr/>
        </p:nvCxnSpPr>
        <p:spPr>
          <a:xfrm>
            <a:off x="6708381" y="2760866"/>
            <a:ext cx="1379269" cy="209453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19072745-D98F-45EE-B5A9-732FFDB43E70}"/>
              </a:ext>
            </a:extLst>
          </p:cNvPr>
          <p:cNvCxnSpPr>
            <a:cxnSpLocks/>
            <a:stCxn id="171" idx="1"/>
            <a:endCxn id="140" idx="2"/>
          </p:cNvCxnSpPr>
          <p:nvPr/>
        </p:nvCxnSpPr>
        <p:spPr>
          <a:xfrm rot="10800000">
            <a:off x="6195426" y="2886867"/>
            <a:ext cx="956225" cy="299453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C89D817B-F8EB-4B9A-BC52-E68B41D2FB55}"/>
              </a:ext>
            </a:extLst>
          </p:cNvPr>
          <p:cNvSpPr/>
          <p:nvPr/>
        </p:nvSpPr>
        <p:spPr>
          <a:xfrm>
            <a:off x="6449915" y="3779375"/>
            <a:ext cx="2218295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CMD24,25,26,27,42,56(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2" name="连接符: 曲线 181">
            <a:extLst>
              <a:ext uri="{FF2B5EF4-FFF2-40B4-BE49-F238E27FC236}">
                <a16:creationId xmlns:a16="http://schemas.microsoft.com/office/drawing/2014/main" id="{9176C495-3A49-4C8D-8D5D-822F424957A5}"/>
              </a:ext>
            </a:extLst>
          </p:cNvPr>
          <p:cNvCxnSpPr>
            <a:cxnSpLocks/>
            <a:stCxn id="140" idx="2"/>
            <a:endCxn id="178" idx="0"/>
          </p:cNvCxnSpPr>
          <p:nvPr/>
        </p:nvCxnSpPr>
        <p:spPr>
          <a:xfrm rot="16200000" flipH="1">
            <a:off x="6430990" y="2651301"/>
            <a:ext cx="892509" cy="1363638"/>
          </a:xfrm>
          <a:prstGeom prst="curvedConnector3">
            <a:avLst>
              <a:gd name="adj1" fmla="val 691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>
            <a:extLst>
              <a:ext uri="{FF2B5EF4-FFF2-40B4-BE49-F238E27FC236}">
                <a16:creationId xmlns:a16="http://schemas.microsoft.com/office/drawing/2014/main" id="{8EE13405-BDBA-41B1-B3C3-BDD3ADF0F8F1}"/>
              </a:ext>
            </a:extLst>
          </p:cNvPr>
          <p:cNvSpPr/>
          <p:nvPr/>
        </p:nvSpPr>
        <p:spPr>
          <a:xfrm>
            <a:off x="6929062" y="4218955"/>
            <a:ext cx="1260000" cy="25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数据接收状态</a:t>
            </a: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5B77C834-BD03-46C1-B9E1-291DBA8D1374}"/>
              </a:ext>
            </a:extLst>
          </p:cNvPr>
          <p:cNvCxnSpPr>
            <a:cxnSpLocks/>
            <a:stCxn id="178" idx="2"/>
            <a:endCxn id="186" idx="0"/>
          </p:cNvCxnSpPr>
          <p:nvPr/>
        </p:nvCxnSpPr>
        <p:spPr>
          <a:xfrm flipH="1">
            <a:off x="7559062" y="4031375"/>
            <a:ext cx="1" cy="187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E9632EE0-0197-46DC-AC66-3EF72D56D6CB}"/>
              </a:ext>
            </a:extLst>
          </p:cNvPr>
          <p:cNvSpPr/>
          <p:nvPr/>
        </p:nvSpPr>
        <p:spPr>
          <a:xfrm>
            <a:off x="7046106" y="4658535"/>
            <a:ext cx="1025912" cy="39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或操作完成</a:t>
            </a:r>
          </a:p>
        </p:txBody>
      </p: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0429D7A8-292E-4EDB-ACA6-5A37F82EB104}"/>
              </a:ext>
            </a:extLst>
          </p:cNvPr>
          <p:cNvCxnSpPr>
            <a:cxnSpLocks/>
            <a:stCxn id="186" idx="2"/>
            <a:endCxn id="191" idx="0"/>
          </p:cNvCxnSpPr>
          <p:nvPr/>
        </p:nvCxnSpPr>
        <p:spPr>
          <a:xfrm>
            <a:off x="7559062" y="4470955"/>
            <a:ext cx="0" cy="187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28E76DF5-9BF1-451E-AB47-3B36F9F69300}"/>
              </a:ext>
            </a:extLst>
          </p:cNvPr>
          <p:cNvCxnSpPr>
            <a:cxnSpLocks/>
            <a:stCxn id="191" idx="1"/>
            <a:endCxn id="115" idx="3"/>
          </p:cNvCxnSpPr>
          <p:nvPr/>
        </p:nvCxnSpPr>
        <p:spPr>
          <a:xfrm flipH="1">
            <a:off x="5854392" y="4856535"/>
            <a:ext cx="1191714" cy="8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2573B45-FD31-406B-A404-50DCC021ACEA}"/>
              </a:ext>
            </a:extLst>
          </p:cNvPr>
          <p:cNvCxnSpPr>
            <a:cxnSpLocks/>
            <a:stCxn id="116" idx="0"/>
            <a:endCxn id="140" idx="2"/>
          </p:cNvCxnSpPr>
          <p:nvPr/>
        </p:nvCxnSpPr>
        <p:spPr>
          <a:xfrm flipV="1">
            <a:off x="5341436" y="2886866"/>
            <a:ext cx="853989" cy="892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D3A1FE65-414D-48D3-B0A2-95411B505CA0}"/>
              </a:ext>
            </a:extLst>
          </p:cNvPr>
          <p:cNvCxnSpPr>
            <a:cxnSpLocks/>
            <a:stCxn id="140" idx="1"/>
            <a:endCxn id="132" idx="0"/>
          </p:cNvCxnSpPr>
          <p:nvPr/>
        </p:nvCxnSpPr>
        <p:spPr>
          <a:xfrm flipH="1">
            <a:off x="4038605" y="2760866"/>
            <a:ext cx="1643864" cy="1018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83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0836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卡单块数据块读取流程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880109" y="1002698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指令，设置数据块大小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689858" y="1356877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880109" y="1744444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880109" y="248619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指令，开始读数据块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689858" y="2840369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880109" y="3227936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880109" y="3969681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读一个数据块的数据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689858" y="209862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689858" y="3582115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矩形 39">
            <a:extLst>
              <a:ext uri="{FF2B5EF4-FFF2-40B4-BE49-F238E27FC236}">
                <a16:creationId xmlns:a16="http://schemas.microsoft.com/office/drawing/2014/main" id="{A55836E1-3908-4BED-AD6B-18E5D0198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786" y="2095058"/>
            <a:ext cx="4103754" cy="9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设置的数据块大小，一般为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字节，此设置直接决定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卡的块大小，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卡默认的块大小自动失效。</a:t>
            </a:r>
          </a:p>
        </p:txBody>
      </p:sp>
    </p:spTree>
    <p:extLst>
      <p:ext uri="{BB962C8B-B14F-4D97-AF65-F5344CB8AC3E}">
        <p14:creationId xmlns:p14="http://schemas.microsoft.com/office/powerpoint/2010/main" val="11819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0836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卡多块数据块读取流程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38481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指令，设置数据块大小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19456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38481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38481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指令，开始读数据块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19456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38481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38481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读一个数据块的数据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19456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19456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C21EF1C-CA68-4D57-A8A0-622D42E6A04C}"/>
              </a:ext>
            </a:extLst>
          </p:cNvPr>
          <p:cNvSpPr/>
          <p:nvPr/>
        </p:nvSpPr>
        <p:spPr>
          <a:xfrm>
            <a:off x="505587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结束多块数据块读取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40AF5C9-8B3E-4DC0-A987-DD59D876B414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686562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6979F7-97BB-4E28-B488-C5062BC855BD}"/>
              </a:ext>
            </a:extLst>
          </p:cNvPr>
          <p:cNvSpPr/>
          <p:nvPr/>
        </p:nvSpPr>
        <p:spPr>
          <a:xfrm>
            <a:off x="505587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317CA54-11B7-4F90-8554-DEF7C3CF66A0}"/>
              </a:ext>
            </a:extLst>
          </p:cNvPr>
          <p:cNvSpPr/>
          <p:nvPr/>
        </p:nvSpPr>
        <p:spPr>
          <a:xfrm>
            <a:off x="505587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指令，结束数据块读取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AAAC466-6391-424D-BADE-DD9B3645EAD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86562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9DCD279-6C2E-40EA-A446-B3A6998F41AF}"/>
              </a:ext>
            </a:extLst>
          </p:cNvPr>
          <p:cNvSpPr/>
          <p:nvPr/>
        </p:nvSpPr>
        <p:spPr>
          <a:xfrm>
            <a:off x="505587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读取第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个数据块的数据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556BAF-1DEC-45A5-B5EC-D6F56C9FF6B7}"/>
              </a:ext>
            </a:extLst>
          </p:cNvPr>
          <p:cNvSpPr/>
          <p:nvPr/>
        </p:nvSpPr>
        <p:spPr>
          <a:xfrm>
            <a:off x="505587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读二个数据块的数据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52E1BE4-8C51-444D-8B55-1FE3CA91101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686562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E004516-7EFB-4442-8154-2DDF9067C1B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686562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84C4858-A3EE-410C-B0CD-71F9F43E0943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004310" y="4213230"/>
            <a:ext cx="1051563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49" grpId="0" animBg="1"/>
      <p:bldP spid="51" grpId="0" animBg="1"/>
      <p:bldP spid="52" grpId="0" animBg="1"/>
      <p:bldP spid="54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卡介绍（熟悉）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卡寄存器简介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卡常用命令介绍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卡操作步骤介绍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23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0836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卡单块数据块写入流程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1357629" y="1002698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指令，设置数据块大小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167378" y="1356877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1357629" y="1744444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指令，查询卡状态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1357629" y="248619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READY_FOR_DATA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 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3167378" y="2840369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1357629" y="3227936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指令，开始写入数据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1357629" y="3969681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写一个数据块的数据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</p:cNvCxnSpPr>
          <p:nvPr/>
        </p:nvCxnSpPr>
        <p:spPr>
          <a:xfrm>
            <a:off x="2893058" y="209862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167378" y="3582115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39">
            <a:extLst>
              <a:ext uri="{FF2B5EF4-FFF2-40B4-BE49-F238E27FC236}">
                <a16:creationId xmlns:a16="http://schemas.microsoft.com/office/drawing/2014/main" id="{CCFC2D32-E420-4346-B908-1A13EF996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49" y="1386965"/>
            <a:ext cx="4103754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此处省略了等待指令响应的步骤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DE8B606-CF96-4D8E-8295-037C05FFC6A2}"/>
              </a:ext>
            </a:extLst>
          </p:cNvPr>
          <p:cNvCxnSpPr>
            <a:cxnSpLocks/>
          </p:cNvCxnSpPr>
          <p:nvPr/>
        </p:nvCxnSpPr>
        <p:spPr>
          <a:xfrm flipV="1">
            <a:off x="3414532" y="209862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84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0836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卡多块数据块写入流程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38481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指令，设置数据块大小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19456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38481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ACMD23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指令，预擦除数据块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38481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CMD25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指令，开始写数据块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19456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38481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写入第一个数据块的数据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38481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写入第二个数据块的数据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19456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19456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C21EF1C-CA68-4D57-A8A0-622D42E6A04C}"/>
              </a:ext>
            </a:extLst>
          </p:cNvPr>
          <p:cNvSpPr/>
          <p:nvPr/>
        </p:nvSpPr>
        <p:spPr>
          <a:xfrm>
            <a:off x="505587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完成多块数据块写入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40AF5C9-8B3E-4DC0-A987-DD59D876B414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686562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6979F7-97BB-4E28-B488-C5062BC855BD}"/>
              </a:ext>
            </a:extLst>
          </p:cNvPr>
          <p:cNvSpPr/>
          <p:nvPr/>
        </p:nvSpPr>
        <p:spPr>
          <a:xfrm>
            <a:off x="505587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卡写入过程结束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317CA54-11B7-4F90-8554-DEF7C3CF66A0}"/>
              </a:ext>
            </a:extLst>
          </p:cNvPr>
          <p:cNvSpPr/>
          <p:nvPr/>
        </p:nvSpPr>
        <p:spPr>
          <a:xfrm>
            <a:off x="505587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指令，查询卡状态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AAAC466-6391-424D-BADE-DD9B3645EAD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86562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9DCD279-6C2E-40EA-A446-B3A6998F41AF}"/>
              </a:ext>
            </a:extLst>
          </p:cNvPr>
          <p:cNvSpPr/>
          <p:nvPr/>
        </p:nvSpPr>
        <p:spPr>
          <a:xfrm>
            <a:off x="505587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指令，结束数据块写入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556BAF-1DEC-45A5-B5EC-D6F56C9FF6B7}"/>
              </a:ext>
            </a:extLst>
          </p:cNvPr>
          <p:cNvSpPr/>
          <p:nvPr/>
        </p:nvSpPr>
        <p:spPr>
          <a:xfrm>
            <a:off x="505587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个数据块的数据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52E1BE4-8C51-444D-8B55-1FE3CA911018}"/>
              </a:ext>
            </a:extLst>
          </p:cNvPr>
          <p:cNvCxnSpPr>
            <a:cxnSpLocks/>
          </p:cNvCxnSpPr>
          <p:nvPr/>
        </p:nvCxnSpPr>
        <p:spPr>
          <a:xfrm>
            <a:off x="707136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E004516-7EFB-4442-8154-2DDF9067C1B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686562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84C4858-A3EE-410C-B0CD-71F9F43E0943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004310" y="4213230"/>
            <a:ext cx="1051563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矩形 39">
            <a:extLst>
              <a:ext uri="{FF2B5EF4-FFF2-40B4-BE49-F238E27FC236}">
                <a16:creationId xmlns:a16="http://schemas.microsoft.com/office/drawing/2014/main" id="{0392AD4C-C84D-4E64-BE92-4CA19DF78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818" y="4455377"/>
            <a:ext cx="6714363" cy="33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指令仅对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卡有效，另外需要先发送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E5EC57F-DD29-4BC7-9D1A-C4D98A08ABF3}"/>
              </a:ext>
            </a:extLst>
          </p:cNvPr>
          <p:cNvCxnSpPr>
            <a:cxnSpLocks/>
          </p:cNvCxnSpPr>
          <p:nvPr/>
        </p:nvCxnSpPr>
        <p:spPr>
          <a:xfrm>
            <a:off x="6718298" y="215196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81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卡介绍（熟悉）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卡常用命令介绍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卡操作步骤介绍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067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B9A45D44-9D55-4E84-BCE1-E91C5D543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10" y="794992"/>
            <a:ext cx="4653124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卡的通信基于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数据位流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传输。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56431483-AA9C-44E0-8824-AA953B897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10" y="3099149"/>
            <a:ext cx="8090835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命令：应用相关命令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(ACMD)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和通用命令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(CMD)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，通过命令线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DataIn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传输，固定长度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位。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4E34F0D8-F888-4B99-BE4C-612B8A00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10" y="3609494"/>
            <a:ext cx="587813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卡接收到命令，都会有一个响应，用来反应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卡状态。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ED638244-2AFA-496E-BD6F-630455D5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10" y="4119838"/>
            <a:ext cx="8090836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数据：主机发送的数据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卡发送的数据。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卡数据是以块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(Block)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形式传输，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卡数据块长度一般为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字节。数据块需要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保证数据传输成功。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534C32D1-3633-42BA-ACBA-D3F1CC3BC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56" y="604952"/>
            <a:ext cx="1197324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3FBEF17-C7EA-4AE7-AC40-788A8DE5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28" y="1318030"/>
            <a:ext cx="6959929" cy="1509650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D9CE0C54-6D27-4A55-8D74-6D1A10F59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93" y="1891647"/>
            <a:ext cx="88689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MOSI/</a:t>
            </a:r>
            <a:endParaRPr lang="zh-CN" altLang="en-US" sz="16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AD6F0A79-BCF7-4A50-AFCD-153FC4AB7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93" y="2442397"/>
            <a:ext cx="886892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MISO/</a:t>
            </a:r>
            <a:endParaRPr lang="zh-CN" altLang="en-US" sz="16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C7FB53-6767-40FD-AC30-2B2266B760CE}"/>
              </a:ext>
            </a:extLst>
          </p:cNvPr>
          <p:cNvSpPr/>
          <p:nvPr/>
        </p:nvSpPr>
        <p:spPr>
          <a:xfrm>
            <a:off x="2272011" y="1879419"/>
            <a:ext cx="1115631" cy="35677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05536E-F076-4710-93D1-3CCA8FA3A213}"/>
              </a:ext>
            </a:extLst>
          </p:cNvPr>
          <p:cNvSpPr/>
          <p:nvPr/>
        </p:nvSpPr>
        <p:spPr>
          <a:xfrm>
            <a:off x="3514017" y="2413962"/>
            <a:ext cx="1089015" cy="3520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118099-924D-491D-8597-3C61423FAF6C}"/>
              </a:ext>
            </a:extLst>
          </p:cNvPr>
          <p:cNvSpPr/>
          <p:nvPr/>
        </p:nvSpPr>
        <p:spPr>
          <a:xfrm>
            <a:off x="4969437" y="2412204"/>
            <a:ext cx="1089015" cy="3520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FC7359AC-8520-4E60-A4E2-BDFDEAC38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7" y="2058654"/>
            <a:ext cx="1409701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单块读过程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2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24" grpId="0"/>
      <p:bldP spid="16" grpId="0"/>
      <p:bldP spid="18" grpId="0"/>
      <p:bldP spid="21" grpId="0" animBg="1"/>
      <p:bldP spid="2" grpId="0" animBg="1"/>
      <p:bldP spid="28" grpId="0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42107254-90E8-4E52-A4EF-605BE59F9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44" y="957668"/>
            <a:ext cx="796551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卡的命令格式由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个字节组成，发送数据时高位在前，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卡的写入命令格式如下：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07B52EA4-874A-4627-98E2-E772783E2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71033"/>
              </p:ext>
            </p:extLst>
          </p:nvPr>
        </p:nvGraphicFramePr>
        <p:xfrm>
          <a:off x="1572448" y="1512285"/>
          <a:ext cx="5580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5451607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1525933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69452801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16226379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442329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3946463"/>
                    </a:ext>
                  </a:extLst>
                </a:gridCol>
              </a:tblGrid>
              <a:tr h="32400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1(</a:t>
                      </a:r>
                      <a:r>
                        <a:rPr lang="en-US" altLang="zh-CN" sz="1400" b="0" dirty="0" err="1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2~5(</a:t>
                      </a:r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参数内容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字节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6(</a:t>
                      </a:r>
                      <a:r>
                        <a:rPr lang="zh-CN" altLang="en-US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校验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04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47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46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 : 40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39 : 8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 : 1</a:t>
                      </a:r>
                      <a:endParaRPr lang="zh-CN" altLang="en-US" sz="1400" b="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5981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command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CRC7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13603"/>
                  </a:ext>
                </a:extLst>
              </a:tr>
            </a:tbl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AB99C660-75F1-4E2B-9591-5D420EB41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174412"/>
            <a:ext cx="83783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：命令字的第一个字节为命令号（如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等），格式为“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1 x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60CA8639-F5EC-43C4-85C8-1B5E47C48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565736"/>
            <a:ext cx="83783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Byte2~Byte5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：命令参数，有些命令参数是保留位，没有定义参数的内容，保留位应设置为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940C261-CBDA-41ED-97F5-167CC03C9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16" y="3964662"/>
            <a:ext cx="88491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：用于校验命令传输内容正确性，前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循环冗余校验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校验位，最后一位为停止位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914F82D0-16AD-4F93-BB2C-28F728019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863" y="2492168"/>
            <a:ext cx="671096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起始位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BEDB6A81-17A8-4BF6-9BEE-49322B97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020" y="1445417"/>
            <a:ext cx="162827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红色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表示固定值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6016F7BB-E09D-48E3-A61D-0F3DDD6C3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" y="455771"/>
            <a:ext cx="1860276" cy="4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卡命令格式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39">
            <a:extLst>
              <a:ext uri="{FF2B5EF4-FFF2-40B4-BE49-F238E27FC236}">
                <a16:creationId xmlns:a16="http://schemas.microsoft.com/office/drawing/2014/main" id="{5CB901A4-61AA-47CA-9040-0089F03D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864" y="2492168"/>
            <a:ext cx="671096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停止位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B82C11B7-4B3B-427B-BCFF-4D71ACF62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65" y="4419220"/>
            <a:ext cx="8549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必须发，但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卡会读到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时会自动忽略它，校验位全设为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即可。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A4B8AD6A-2B98-44A0-981B-640D58B0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125" y="2489758"/>
            <a:ext cx="2177141" cy="69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某些命令的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是固定的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 CRC:0x95</a:t>
            </a: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 CRC:0x87</a:t>
            </a:r>
          </a:p>
        </p:txBody>
      </p:sp>
    </p:spTree>
    <p:extLst>
      <p:ext uri="{BB962C8B-B14F-4D97-AF65-F5344CB8AC3E}">
        <p14:creationId xmlns:p14="http://schemas.microsoft.com/office/powerpoint/2010/main" val="419027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2" grpId="0"/>
      <p:bldP spid="23" grpId="0"/>
      <p:bldP spid="27" grpId="0"/>
      <p:bldP spid="28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21920" y="488977"/>
            <a:ext cx="1182036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</a:p>
        </p:txBody>
      </p:sp>
      <p:sp>
        <p:nvSpPr>
          <p:cNvPr id="61" name="矩形 39">
            <a:extLst>
              <a:ext uri="{FF2B5EF4-FFF2-40B4-BE49-F238E27FC236}">
                <a16:creationId xmlns:a16="http://schemas.microsoft.com/office/drawing/2014/main" id="{CB85D7DA-F193-4058-9C17-46DE7A5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63" y="1021153"/>
            <a:ext cx="8823537" cy="354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卡系统的命令被分为多个类：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CMD0/CMD8/CMD9/CMD10/CMD12/CMD58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面向块读取命令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CMD16/CMD17/CMD18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面向块写入命令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CMD16/CMD24/CMD25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加锁命令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特定于应用命令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面向块写保护命令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I/O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卡特定应用命令（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ACMD41/ ACMD13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Switch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功能命令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class10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E268-DE3A-4D77-A9E7-4DF7BB14B004}"/>
              </a:ext>
            </a:extLst>
          </p:cNvPr>
          <p:cNvSpPr txBox="1"/>
          <p:nvPr/>
        </p:nvSpPr>
        <p:spPr>
          <a:xfrm>
            <a:off x="1791393" y="4489928"/>
            <a:ext cx="6255327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《Physical Layer Simplified Specification V2.0》P112 7.3.1</a:t>
            </a:r>
            <a:r>
              <a:rPr lang="zh-CN" altLang="en-US" sz="1400" dirty="0"/>
              <a:t>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2F1C5-0733-46C1-80C9-F8D8BE12BE2E}"/>
              </a:ext>
            </a:extLst>
          </p:cNvPr>
          <p:cNvSpPr txBox="1"/>
          <p:nvPr/>
        </p:nvSpPr>
        <p:spPr>
          <a:xfrm>
            <a:off x="1180793" y="575689"/>
            <a:ext cx="678241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SDIO</a:t>
            </a:r>
            <a:r>
              <a:rPr lang="zh-CN" altLang="en-US" dirty="0"/>
              <a:t>模式和</a:t>
            </a:r>
            <a:r>
              <a:rPr lang="en-US" altLang="zh-CN" dirty="0"/>
              <a:t>SPI</a:t>
            </a:r>
            <a:r>
              <a:rPr lang="zh-CN" altLang="en-US" dirty="0"/>
              <a:t>模式，可使用的命令和特定类支持的命令有所不同。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350D85C-8FE7-49EC-BD92-B8E590756590}"/>
              </a:ext>
            </a:extLst>
          </p:cNvPr>
          <p:cNvSpPr/>
          <p:nvPr/>
        </p:nvSpPr>
        <p:spPr>
          <a:xfrm rot="10800000">
            <a:off x="6869607" y="1455767"/>
            <a:ext cx="196069" cy="1656139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7A5694C4-1BC0-472E-BAFE-5609E4418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56" y="2006613"/>
            <a:ext cx="1956404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卡都应支持</a:t>
            </a: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E8345A43-4BBD-45E4-BB03-4CF9706C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56" y="604952"/>
            <a:ext cx="1197324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15CC29C9-DFB0-4F26-A6CC-D507E0BAC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411" y="3204614"/>
            <a:ext cx="4854149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命令之前，必须先发送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，接下来要发送的是应用命令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(APP CMD)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，而非标准命令</a:t>
            </a:r>
          </a:p>
        </p:txBody>
      </p:sp>
    </p:spTree>
    <p:extLst>
      <p:ext uri="{BB962C8B-B14F-4D97-AF65-F5344CB8AC3E}">
        <p14:creationId xmlns:p14="http://schemas.microsoft.com/office/powerpoint/2010/main" val="10662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7" grpId="0"/>
      <p:bldP spid="18" grpId="0"/>
      <p:bldP spid="2" grpId="0" animBg="1"/>
      <p:bldP spid="21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15AD10D-A55C-48C7-9393-1A4F4DAC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040155"/>
              </p:ext>
            </p:extLst>
          </p:nvPr>
        </p:nvGraphicFramePr>
        <p:xfrm>
          <a:off x="2127853" y="354068"/>
          <a:ext cx="6984657" cy="4614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7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</a:t>
                      </a: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应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描述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MD</a:t>
                      </a: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0(0x0)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复位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CMD8(0X08)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VHS+Check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 pattern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R7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主机发送接口状态命令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ACMD41(0X29)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HCS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R3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主机发送容量支持信息</a:t>
                      </a:r>
                      <a:endParaRPr lang="en-US" altLang="zh-CN" sz="1400" b="0" kern="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激活卡的初始化过程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CMD58(0X3A)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R3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卡的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OCR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CMD17(0X11)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读取一个块的数据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CMD18</a:t>
                      </a: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(0X12)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连续读取多个块的数据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CMD12(0X0C)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R1b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多块读取强制卡停止传输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920838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ACMD23(0x97)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Number of block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设置需要预擦除的数据块数，提高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卡多数据块写入性能（速度）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168032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CMD24(0X18)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写入一个块的数据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121529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CMD25(0X19)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连续写入多个块的数据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530839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CMD55(0X37)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通知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卡，接下来发送是应用命令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38999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CMD9(0X09)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读取卡特定数据寄存器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(CSD)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732811"/>
                  </a:ext>
                </a:extLst>
              </a:tr>
              <a:tr h="319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CMD10(0X0A)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NONE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读取卡标志数据寄存器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(CID)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603958"/>
                  </a:ext>
                </a:extLst>
              </a:tr>
            </a:tbl>
          </a:graphicData>
        </a:graphic>
      </p:graphicFrame>
      <p:sp>
        <p:nvSpPr>
          <p:cNvPr id="17" name="TextBox 1">
            <a:extLst>
              <a:ext uri="{FF2B5EF4-FFF2-40B4-BE49-F238E27FC236}">
                <a16:creationId xmlns:a16="http://schemas.microsoft.com/office/drawing/2014/main" id="{7403161F-6AA6-4EB8-9493-4E3FAE16C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5" y="454121"/>
            <a:ext cx="1659225" cy="4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CB323874-0817-427F-9981-F4C9E4DC6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46" y="909892"/>
            <a:ext cx="1197324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2396D51B-B389-4BF8-BB4F-8757851C7771}"/>
              </a:ext>
            </a:extLst>
          </p:cNvPr>
          <p:cNvSpPr/>
          <p:nvPr/>
        </p:nvSpPr>
        <p:spPr>
          <a:xfrm>
            <a:off x="1867396" y="596194"/>
            <a:ext cx="222916" cy="1376125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87039F5B-65D2-4009-B3BB-6AA04FBA40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7308" y="1145718"/>
            <a:ext cx="1815845" cy="3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卡初始化过程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3C7139AA-2A94-43EA-9791-EC2EB3BBD834}"/>
              </a:ext>
            </a:extLst>
          </p:cNvPr>
          <p:cNvSpPr/>
          <p:nvPr/>
        </p:nvSpPr>
        <p:spPr>
          <a:xfrm>
            <a:off x="1865459" y="2010406"/>
            <a:ext cx="222916" cy="969909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D36E5046-1D4D-4E20-9D88-F8468DFDFED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42861" y="2321169"/>
            <a:ext cx="584739" cy="3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50768088-E5F8-42C8-B3CF-EB8C84963535}"/>
              </a:ext>
            </a:extLst>
          </p:cNvPr>
          <p:cNvSpPr/>
          <p:nvPr/>
        </p:nvSpPr>
        <p:spPr>
          <a:xfrm>
            <a:off x="1865459" y="3031487"/>
            <a:ext cx="222916" cy="1020528"/>
          </a:xfrm>
          <a:prstGeom prst="leftBrace">
            <a:avLst>
              <a:gd name="adj1" fmla="val 8333"/>
              <a:gd name="adj2" fmla="val 486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3276E8BA-1524-423D-9DA4-4E4E51FCFD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42861" y="3166989"/>
            <a:ext cx="584739" cy="3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1EDB94-780D-47E7-8DBC-8DBF427E3294}"/>
              </a:ext>
            </a:extLst>
          </p:cNvPr>
          <p:cNvSpPr/>
          <p:nvPr/>
        </p:nvSpPr>
        <p:spPr>
          <a:xfrm>
            <a:off x="4843159" y="753789"/>
            <a:ext cx="536557" cy="2287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0xAA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4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 animBg="1"/>
      <p:bldP spid="20" grpId="0"/>
      <p:bldP spid="21" grpId="0" animBg="1"/>
      <p:bldP spid="22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43844" y="404971"/>
            <a:ext cx="118203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E268-DE3A-4D77-A9E7-4DF7BB14B004}"/>
              </a:ext>
            </a:extLst>
          </p:cNvPr>
          <p:cNvSpPr txBox="1"/>
          <p:nvPr/>
        </p:nvSpPr>
        <p:spPr>
          <a:xfrm>
            <a:off x="998913" y="4329972"/>
            <a:ext cx="6201987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《Physical Layer Simplified Specification V2.0》P120 7.3.2 SPI</a:t>
            </a:r>
            <a:r>
              <a:rPr lang="zh-CN" altLang="en-US" sz="1400" dirty="0"/>
              <a:t>响应内容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2F1C5-0733-46C1-80C9-F8D8BE12BE2E}"/>
              </a:ext>
            </a:extLst>
          </p:cNvPr>
          <p:cNvSpPr txBox="1"/>
          <p:nvPr/>
        </p:nvSpPr>
        <p:spPr>
          <a:xfrm>
            <a:off x="83821" y="1317252"/>
            <a:ext cx="9060178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</a:pPr>
            <a:r>
              <a:rPr lang="en-US" altLang="zh-CN" dirty="0"/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每发送一个命令，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卡都会给出一个应答，以告知主机该命令的执行情况，或者返回主机需要获取的数据。</a:t>
            </a:r>
            <a:r>
              <a:rPr lang="zh-CN" altLang="en-US" dirty="0"/>
              <a:t>使用</a:t>
            </a:r>
            <a:r>
              <a:rPr lang="en-US" altLang="zh-CN" dirty="0"/>
              <a:t>SPI</a:t>
            </a:r>
            <a:r>
              <a:rPr lang="zh-CN" altLang="en-US" dirty="0"/>
              <a:t>接口时，通过</a:t>
            </a:r>
            <a:r>
              <a:rPr lang="en-US" altLang="zh-CN" dirty="0"/>
              <a:t>MISO</a:t>
            </a:r>
            <a:r>
              <a:rPr lang="zh-CN" altLang="en-US" dirty="0"/>
              <a:t>传输。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FDAD07B2-2FD9-40B8-B311-73A000D3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" y="1894253"/>
            <a:ext cx="906017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卡响应因使用接口不同，格式也不同。响应具体有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D4CB4E5-D161-4066-A1D3-42DFF32F1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32932"/>
              </p:ext>
            </p:extLst>
          </p:nvPr>
        </p:nvGraphicFramePr>
        <p:xfrm>
          <a:off x="998913" y="2411894"/>
          <a:ext cx="5907561" cy="18184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451">
                  <a:extLst>
                    <a:ext uri="{9D8B030D-6E8A-4147-A177-3AD203B41FA5}">
                      <a16:colId xmlns:a16="http://schemas.microsoft.com/office/drawing/2014/main" val="643062063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7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响应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长度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(SPI)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描述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正常响应命令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R1b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格式与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R1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相同，可选增加忙信号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(MISO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上传输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3882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R2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SPI:CMD13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命令的响应，返回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SD_STATUS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R3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40bit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SPI:CMD58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命令的响应，返回</a:t>
                      </a: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OCR</a:t>
                      </a:r>
                      <a:r>
                        <a:rPr lang="zh-CN" altLang="en-US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寄存器值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R7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40bit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CMD8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命令的响应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zh-CN" altLang="en-US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卡支持电压信息</a:t>
                      </a:r>
                      <a:r>
                        <a:rPr lang="en-US" altLang="zh-CN" sz="1400" b="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矩形 39">
            <a:extLst>
              <a:ext uri="{FF2B5EF4-FFF2-40B4-BE49-F238E27FC236}">
                <a16:creationId xmlns:a16="http://schemas.microsoft.com/office/drawing/2014/main" id="{AAD891C3-E6F0-4063-977C-7748E4D42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80" y="880543"/>
            <a:ext cx="45447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卡和单片机的通信采用发送应答机制。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30A661CE-7E24-408B-9B9D-503B1C359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56" y="604952"/>
            <a:ext cx="1197324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0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667EE71-79A6-47E8-844B-413195555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20" y="3089024"/>
            <a:ext cx="1797385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响应格式：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F3324-865D-45CA-A1C2-20D51BEE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7" y="788279"/>
            <a:ext cx="4129795" cy="2263937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098015C8-9990-45FF-A4BA-0DBCF6347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122" y="1279121"/>
            <a:ext cx="26456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卡处于空闲状态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72CAFD6A-4116-40AA-9064-A1687A332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122" y="1538544"/>
            <a:ext cx="4470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接收到无需擦除操作的命令，擦除操作被复位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92ABFD2-2F3B-429D-946D-24BC3D46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19" y="394944"/>
            <a:ext cx="1797385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响应格式： 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EF1EAAF1-4136-4E11-B513-5E0A7D6DB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486" y="1769963"/>
            <a:ext cx="26456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接收到一个无效的命令代码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0E5D5D1E-E7EF-4A52-B0FC-C02FAE901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486" y="2029386"/>
            <a:ext cx="34016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接收到上一个命令的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校验错误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B5C813D5-8385-416C-93B5-046FDFC6B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92" y="2281378"/>
            <a:ext cx="34016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擦除命令的控制顺序错误</a:t>
            </a: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D832CCB8-5803-4399-9892-DD3A85D1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122" y="2521614"/>
            <a:ext cx="4709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读写的数据地址不对齐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数据地址需按块大小对齐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39A7BFA8-A97B-4757-8F0F-C4062B968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486" y="2789806"/>
            <a:ext cx="21261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命令的参数错误</a:t>
            </a: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47B8AC46-5559-4DD6-8D9A-FB4B8E96F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56" y="604952"/>
            <a:ext cx="1197324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zh-CN" altLang="en-US" sz="20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44FA6A7-38FF-4A6C-963F-EAB4EAFD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3498456"/>
            <a:ext cx="7475220" cy="1337271"/>
          </a:xfrm>
          <a:prstGeom prst="rect">
            <a:avLst/>
          </a:prstGeom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855D61B6-B0F3-4945-BA19-0A553A156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252" y="3121910"/>
            <a:ext cx="31001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注意：有错误，对应位置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C5581A-0171-4889-8D1E-1B4ACF5DBCA6}"/>
              </a:ext>
            </a:extLst>
          </p:cNvPr>
          <p:cNvSpPr/>
          <p:nvPr/>
        </p:nvSpPr>
        <p:spPr>
          <a:xfrm>
            <a:off x="3497684" y="1333864"/>
            <a:ext cx="1045195" cy="2287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71C60C-BD7B-4E8D-859A-2294795193ED}"/>
              </a:ext>
            </a:extLst>
          </p:cNvPr>
          <p:cNvCxnSpPr/>
          <p:nvPr/>
        </p:nvCxnSpPr>
        <p:spPr>
          <a:xfrm>
            <a:off x="3102424" y="3729446"/>
            <a:ext cx="0" cy="3069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">
            <a:extLst>
              <a:ext uri="{FF2B5EF4-FFF2-40B4-BE49-F238E27FC236}">
                <a16:creationId xmlns:a16="http://schemas.microsoft.com/office/drawing/2014/main" id="{C7A36505-748F-4178-940D-B9DAEFD4D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346" y="3735973"/>
            <a:ext cx="550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Busy CCS  Reserved         VDD Voltage Support                 Reserved</a:t>
            </a:r>
            <a:endParaRPr lang="zh-CN" altLang="en-US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DB4D668-79E1-4DA6-827E-2D8B7C13411C}"/>
              </a:ext>
            </a:extLst>
          </p:cNvPr>
          <p:cNvCxnSpPr/>
          <p:nvPr/>
        </p:nvCxnSpPr>
        <p:spPr>
          <a:xfrm>
            <a:off x="3474064" y="3729446"/>
            <a:ext cx="0" cy="3069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DB8F00E-7C65-4E74-A5D5-F2DB69A8669C}"/>
              </a:ext>
            </a:extLst>
          </p:cNvPr>
          <p:cNvCxnSpPr/>
          <p:nvPr/>
        </p:nvCxnSpPr>
        <p:spPr>
          <a:xfrm>
            <a:off x="4312264" y="3729446"/>
            <a:ext cx="0" cy="3069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CDBFE2D-0768-4061-9AE2-1313BFDCBFE7}"/>
              </a:ext>
            </a:extLst>
          </p:cNvPr>
          <p:cNvCxnSpPr/>
          <p:nvPr/>
        </p:nvCxnSpPr>
        <p:spPr>
          <a:xfrm>
            <a:off x="6587206" y="3736773"/>
            <a:ext cx="0" cy="3069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">
            <a:extLst>
              <a:ext uri="{FF2B5EF4-FFF2-40B4-BE49-F238E27FC236}">
                <a16:creationId xmlns:a16="http://schemas.microsoft.com/office/drawing/2014/main" id="{C3A7A46C-3543-434C-9854-ADBF98662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856" y="3453018"/>
            <a:ext cx="4945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     29~24     23                ~                15      14          ~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B6A1574-E9C3-4DA4-9D4D-5DBD4A2DA739}"/>
              </a:ext>
            </a:extLst>
          </p:cNvPr>
          <p:cNvSpPr/>
          <p:nvPr/>
        </p:nvSpPr>
        <p:spPr>
          <a:xfrm>
            <a:off x="3107388" y="3733503"/>
            <a:ext cx="373208" cy="29558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922DC5-C7DC-4C90-8DCA-BB0486F149E2}"/>
              </a:ext>
            </a:extLst>
          </p:cNvPr>
          <p:cNvSpPr/>
          <p:nvPr/>
        </p:nvSpPr>
        <p:spPr>
          <a:xfrm>
            <a:off x="4318795" y="3729006"/>
            <a:ext cx="2274942" cy="29558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F209B1E-B6A0-4E62-B257-1660E1FAAEC3}"/>
              </a:ext>
            </a:extLst>
          </p:cNvPr>
          <p:cNvSpPr txBox="1"/>
          <p:nvPr/>
        </p:nvSpPr>
        <p:spPr>
          <a:xfrm>
            <a:off x="3100856" y="4081889"/>
            <a:ext cx="200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1 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高容量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4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0 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标准容量 </a:t>
            </a:r>
            <a:r>
              <a:rPr lang="en-US" altLang="zh-CN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258720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3" grpId="0"/>
      <p:bldP spid="17" grpId="0"/>
      <p:bldP spid="24" grpId="0"/>
      <p:bldP spid="25" grpId="0"/>
      <p:bldP spid="26" grpId="0"/>
      <p:bldP spid="27" grpId="0"/>
      <p:bldP spid="28" grpId="0"/>
      <p:bldP spid="31" grpId="0"/>
      <p:bldP spid="21" grpId="0" animBg="1"/>
      <p:bldP spid="32" grpId="0"/>
      <p:bldP spid="36" grpId="0"/>
      <p:bldP spid="37" grpId="0" animBg="1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484591F3-2C18-423A-8C93-B7270855A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9" y="377818"/>
            <a:ext cx="3291374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响应格式（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命令专属响应）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1F884672-79FB-4F68-877F-C48D374CC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5" y="2444795"/>
            <a:ext cx="2705502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Bit[11:8]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：操作电压反馈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未定义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</a:t>
            </a: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2.7V~3.6V</a:t>
            </a:r>
            <a:b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：低电压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：保留位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：保留位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其它：未定义 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241159F8-7793-42F2-82A3-68EDE2C2B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585" y="3352203"/>
            <a:ext cx="5775976" cy="79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主机支持电压范围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响应，进而查看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卡支持操作电压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63B1E8-0A8D-45E8-8AF9-8EF518F7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5" y="896359"/>
            <a:ext cx="7954537" cy="158113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B3C4F4C-B727-4AE5-A26A-D9DD1DFF8F4B}"/>
              </a:ext>
            </a:extLst>
          </p:cNvPr>
          <p:cNvSpPr/>
          <p:nvPr/>
        </p:nvSpPr>
        <p:spPr>
          <a:xfrm>
            <a:off x="5006445" y="1051703"/>
            <a:ext cx="760806" cy="3181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E75395-8B25-4A99-81CF-3148B19C17F3}"/>
              </a:ext>
            </a:extLst>
          </p:cNvPr>
          <p:cNvSpPr/>
          <p:nvPr/>
        </p:nvSpPr>
        <p:spPr>
          <a:xfrm>
            <a:off x="550655" y="3137306"/>
            <a:ext cx="1402242" cy="3181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03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12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45206" y="488863"/>
            <a:ext cx="181607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CD84497-9EE7-4FC7-8389-FE55EFC1C924}"/>
              </a:ext>
            </a:extLst>
          </p:cNvPr>
          <p:cNvSpPr/>
          <p:nvPr/>
        </p:nvSpPr>
        <p:spPr>
          <a:xfrm>
            <a:off x="7630227" y="2331837"/>
            <a:ext cx="1296923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61" name="矩形 39">
            <a:extLst>
              <a:ext uri="{FF2B5EF4-FFF2-40B4-BE49-F238E27FC236}">
                <a16:creationId xmlns:a16="http://schemas.microsoft.com/office/drawing/2014/main" id="{CB85D7DA-F193-4058-9C17-46DE7A5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27" y="994606"/>
            <a:ext cx="6404501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Card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，称为安全数字卡（安全数码卡）。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卡系列主要有三种：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(full size)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MicroSD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867521-6D2B-4A6C-97CC-1B0DDC8A88B2}"/>
              </a:ext>
            </a:extLst>
          </p:cNvPr>
          <p:cNvSpPr/>
          <p:nvPr/>
        </p:nvSpPr>
        <p:spPr>
          <a:xfrm>
            <a:off x="3515601" y="2331837"/>
            <a:ext cx="1769880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(Micro 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63E2D3B4-3915-45AE-A132-7A48E0C1D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60" y="1811751"/>
            <a:ext cx="2186880" cy="18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特点：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容量大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高安全性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体积小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传输速度快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接口简单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" name="图片 1">
            <a:extLst>
              <a:ext uri="{FF2B5EF4-FFF2-40B4-BE49-F238E27FC236}">
                <a16:creationId xmlns:a16="http://schemas.microsoft.com/office/drawing/2014/main" id="{23B83E8E-8C9D-445B-B187-D7CC070E6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43"/>
          <a:stretch/>
        </p:blipFill>
        <p:spPr bwMode="auto">
          <a:xfrm>
            <a:off x="7812508" y="967345"/>
            <a:ext cx="980971" cy="120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5BD692B-4716-41E0-BB35-AF39658DB3BD}"/>
              </a:ext>
            </a:extLst>
          </p:cNvPr>
          <p:cNvSpPr/>
          <p:nvPr/>
        </p:nvSpPr>
        <p:spPr>
          <a:xfrm>
            <a:off x="7292589" y="518352"/>
            <a:ext cx="1769879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多媒体卡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0AA32B41-5784-418F-A03D-F17070D4E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4"/>
          <a:stretch/>
        </p:blipFill>
        <p:spPr bwMode="auto">
          <a:xfrm>
            <a:off x="7515927" y="2770779"/>
            <a:ext cx="1525976" cy="194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435E3E-B92F-4F37-A84F-697F8D951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01" y="3106059"/>
            <a:ext cx="1830840" cy="132774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60FF23C-1EC4-4649-99BC-DA22F92C4107}"/>
              </a:ext>
            </a:extLst>
          </p:cNvPr>
          <p:cNvSpPr/>
          <p:nvPr/>
        </p:nvSpPr>
        <p:spPr>
          <a:xfrm>
            <a:off x="8266615" y="3681381"/>
            <a:ext cx="518160" cy="3768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AF3AD7-A93C-4C47-B7F6-401A77258738}"/>
              </a:ext>
            </a:extLst>
          </p:cNvPr>
          <p:cNvSpPr/>
          <p:nvPr/>
        </p:nvSpPr>
        <p:spPr>
          <a:xfrm>
            <a:off x="3807846" y="3636169"/>
            <a:ext cx="313848" cy="17383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D2A542-0396-43D1-9908-07AFF899DB16}"/>
              </a:ext>
            </a:extLst>
          </p:cNvPr>
          <p:cNvSpPr/>
          <p:nvPr/>
        </p:nvSpPr>
        <p:spPr>
          <a:xfrm>
            <a:off x="5457475" y="2917547"/>
            <a:ext cx="2011461" cy="2607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存储容量等级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9772B6B-F248-47B7-8370-AAD16E2E7E02}"/>
              </a:ext>
            </a:extLst>
          </p:cNvPr>
          <p:cNvSpPr/>
          <p:nvPr/>
        </p:nvSpPr>
        <p:spPr>
          <a:xfrm>
            <a:off x="4715458" y="3552986"/>
            <a:ext cx="506056" cy="226587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A01E9D-BEE0-4942-B84C-60DFAADF2E06}"/>
              </a:ext>
            </a:extLst>
          </p:cNvPr>
          <p:cNvSpPr/>
          <p:nvPr/>
        </p:nvSpPr>
        <p:spPr>
          <a:xfrm>
            <a:off x="8121649" y="4073491"/>
            <a:ext cx="428021" cy="226587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C3F017D-A78A-4FA6-830C-DD0329276D72}"/>
              </a:ext>
            </a:extLst>
          </p:cNvPr>
          <p:cNvSpPr/>
          <p:nvPr/>
        </p:nvSpPr>
        <p:spPr>
          <a:xfrm>
            <a:off x="5457475" y="3263668"/>
            <a:ext cx="2011461" cy="2607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xxGB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存储卡容量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3F7F62-72BC-4A98-82AA-2E77A41B8532}"/>
              </a:ext>
            </a:extLst>
          </p:cNvPr>
          <p:cNvSpPr/>
          <p:nvPr/>
        </p:nvSpPr>
        <p:spPr>
          <a:xfrm>
            <a:off x="8549670" y="4073854"/>
            <a:ext cx="243809" cy="2265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1520F14-AF8E-4594-B5DA-15F9C7E93F89}"/>
              </a:ext>
            </a:extLst>
          </p:cNvPr>
          <p:cNvSpPr/>
          <p:nvPr/>
        </p:nvSpPr>
        <p:spPr>
          <a:xfrm>
            <a:off x="4237264" y="3690356"/>
            <a:ext cx="193757" cy="2265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3C60E54-0370-4995-AE7B-EFEC49E9DBC6}"/>
              </a:ext>
            </a:extLst>
          </p:cNvPr>
          <p:cNvSpPr/>
          <p:nvPr/>
        </p:nvSpPr>
        <p:spPr>
          <a:xfrm>
            <a:off x="5457475" y="3609789"/>
            <a:ext cx="2011461" cy="2607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C10 V10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速度等级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54390A8-A929-4516-98A7-9CB5377A5A05}"/>
              </a:ext>
            </a:extLst>
          </p:cNvPr>
          <p:cNvSpPr/>
          <p:nvPr/>
        </p:nvSpPr>
        <p:spPr>
          <a:xfrm>
            <a:off x="4433090" y="3690356"/>
            <a:ext cx="239106" cy="2265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BD2FD38-C5A6-47E7-B4C1-245AB583B7CE}"/>
              </a:ext>
            </a:extLst>
          </p:cNvPr>
          <p:cNvSpPr/>
          <p:nvPr/>
        </p:nvSpPr>
        <p:spPr>
          <a:xfrm>
            <a:off x="4712257" y="3779574"/>
            <a:ext cx="172825" cy="13736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11CF286-25C1-4D85-B274-04A243FAC1A1}"/>
              </a:ext>
            </a:extLst>
          </p:cNvPr>
          <p:cNvSpPr/>
          <p:nvPr/>
        </p:nvSpPr>
        <p:spPr>
          <a:xfrm>
            <a:off x="5457475" y="4327514"/>
            <a:ext cx="2011461" cy="2607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A1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打开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1419535-0F16-4D6F-947E-BDA02C4609F0}"/>
              </a:ext>
            </a:extLst>
          </p:cNvPr>
          <p:cNvSpPr/>
          <p:nvPr/>
        </p:nvSpPr>
        <p:spPr>
          <a:xfrm>
            <a:off x="4117099" y="3693287"/>
            <a:ext cx="81665" cy="11671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39">
            <a:extLst>
              <a:ext uri="{FF2B5EF4-FFF2-40B4-BE49-F238E27FC236}">
                <a16:creationId xmlns:a16="http://schemas.microsoft.com/office/drawing/2014/main" id="{3E65B373-9D8C-4AEF-A4F2-8C5C62495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848" y="1954635"/>
            <a:ext cx="490766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32GB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卡实际容量：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1000</a:t>
            </a:r>
            <a:r>
              <a:rPr lang="en-US" altLang="zh-CN" sz="1600" baseline="30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(1024)</a:t>
            </a:r>
            <a:r>
              <a:rPr lang="en-US" altLang="zh-CN" sz="1600" baseline="30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3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≈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29GB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</p:txBody>
      </p:sp>
      <p:sp>
        <p:nvSpPr>
          <p:cNvPr id="49" name="矩形 39">
            <a:extLst>
              <a:ext uri="{FF2B5EF4-FFF2-40B4-BE49-F238E27FC236}">
                <a16:creationId xmlns:a16="http://schemas.microsoft.com/office/drawing/2014/main" id="{40869FD5-8139-4DEF-8B69-A55B79C4D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32" y="4028703"/>
            <a:ext cx="5138266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官网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6"/>
              </a:rPr>
              <a:t>https://www.sdcard.org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7"/>
              </a:rPr>
              <a:t>https://www.sdcard.org/downloads/pls/archives/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472DC6A-0068-496E-A4F5-D8690AB04F8C}"/>
              </a:ext>
            </a:extLst>
          </p:cNvPr>
          <p:cNvSpPr/>
          <p:nvPr/>
        </p:nvSpPr>
        <p:spPr>
          <a:xfrm>
            <a:off x="5457475" y="3955910"/>
            <a:ext cx="2011461" cy="2607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Ⅰ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接口类型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3E7C134-E946-4134-8AF2-A516FF47A2A7}"/>
              </a:ext>
            </a:extLst>
          </p:cNvPr>
          <p:cNvSpPr/>
          <p:nvPr/>
        </p:nvSpPr>
        <p:spPr>
          <a:xfrm>
            <a:off x="1595560" y="586239"/>
            <a:ext cx="2957083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本质：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nand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flash +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控制芯片</a:t>
            </a:r>
          </a:p>
        </p:txBody>
      </p:sp>
    </p:spTree>
    <p:extLst>
      <p:ext uri="{BB962C8B-B14F-4D97-AF65-F5344CB8AC3E}">
        <p14:creationId xmlns:p14="http://schemas.microsoft.com/office/powerpoint/2010/main" val="270445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8" grpId="0" animBg="1"/>
      <p:bldP spid="19" grpId="0"/>
      <p:bldP spid="21" grpId="0" animBg="1"/>
      <p:bldP spid="14" grpId="0" animBg="1"/>
      <p:bldP spid="30" grpId="0" animBg="1"/>
      <p:bldP spid="15" grpId="0" animBg="1"/>
      <p:bldP spid="32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  <p:bldP spid="44" grpId="0" animBg="1"/>
      <p:bldP spid="45" grpId="0" animBg="1"/>
      <p:bldP spid="47" grpId="0" animBg="1"/>
      <p:bldP spid="48" grpId="0"/>
      <p:bldP spid="49" grpId="0"/>
      <p:bldP spid="51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0DAC8-59A5-4100-92B5-16895F45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44" y="3608673"/>
            <a:ext cx="2819436" cy="10443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D0970C-2DAC-4028-8482-43C743BB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9" y="502409"/>
            <a:ext cx="8109365" cy="1621873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429C639C-883F-4D36-86D7-858D82F39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55" y="518352"/>
            <a:ext cx="3033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多块写入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BB528C-C6DF-4031-ACEF-CED8B36D3DAA}"/>
              </a:ext>
            </a:extLst>
          </p:cNvPr>
          <p:cNvSpPr/>
          <p:nvPr/>
        </p:nvSpPr>
        <p:spPr>
          <a:xfrm>
            <a:off x="3531616" y="1276398"/>
            <a:ext cx="61813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945E72-B088-40DE-B540-D80F5DD8583A}"/>
              </a:ext>
            </a:extLst>
          </p:cNvPr>
          <p:cNvSpPr/>
          <p:nvPr/>
        </p:nvSpPr>
        <p:spPr>
          <a:xfrm>
            <a:off x="4648200" y="1741218"/>
            <a:ext cx="1155851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5F72D-BCE2-4E5F-891E-A0C51A2E0763}"/>
              </a:ext>
            </a:extLst>
          </p:cNvPr>
          <p:cNvSpPr/>
          <p:nvPr/>
        </p:nvSpPr>
        <p:spPr>
          <a:xfrm>
            <a:off x="6385560" y="1264205"/>
            <a:ext cx="61813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BE9F4B1C-2E1A-4C94-AEEE-6842F66E0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55" y="2138279"/>
            <a:ext cx="8440515" cy="4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发送命令时，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卡存在响应；数据块传输时，也存在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控制。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706065B2-A21C-43CC-907D-E2FC9743C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55" y="2464619"/>
            <a:ext cx="8440515" cy="4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分为两种：① 数据响应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数据块开始和停止的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029D545-CA81-49B2-B73C-3BDD0A02C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83" y="2800190"/>
            <a:ext cx="8440515" cy="79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data_respense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卡写入数据块后，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卡返回一个数据响应，以此检查写入是否正常。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FBD60BC9-0366-4DD6-960F-4D76698E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53" y="3409135"/>
            <a:ext cx="3320162" cy="13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Status Bit[3:1]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1600" dirty="0">
              <a:solidFill>
                <a:srgbClr val="0000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010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数据被接收</a:t>
            </a:r>
            <a:b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101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 </a:t>
            </a: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校验失败，数据被拒绝</a:t>
            </a:r>
            <a:b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110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：写入错误，数据被拒绝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524EAF92-4762-45B2-A830-3B4AC3A9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414913"/>
            <a:ext cx="2849880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xxx00101 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 数据包已被接收</a:t>
            </a: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0AF4FA-6C97-442F-82E6-888587AC9D1B}"/>
              </a:ext>
            </a:extLst>
          </p:cNvPr>
          <p:cNvSpPr/>
          <p:nvPr/>
        </p:nvSpPr>
        <p:spPr>
          <a:xfrm>
            <a:off x="4265486" y="3801750"/>
            <a:ext cx="1735141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1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484591F3-2C18-423A-8C93-B7270855A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7" y="490791"/>
            <a:ext cx="3033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数据块开始和停止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B3AF8D9-E482-4397-89DD-30F5DD9D5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9" y="4381397"/>
            <a:ext cx="8740140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多块写入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命令中，</a:t>
            </a: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标志使用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0xFC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表示数据块的开始，并以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0xFD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表示数据块的结束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8D6E5-3504-4AA4-9745-D0675561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829060"/>
            <a:ext cx="7049850" cy="1536559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4974FC88-FB06-4637-97F4-51E58D221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9" y="2378331"/>
            <a:ext cx="8442481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单块读写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以及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多块读取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中，数据块前面的</a:t>
            </a:r>
            <a:r>
              <a:rPr lang="en-US" altLang="zh-CN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标志均使用一个字节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r>
              <a:rPr lang="zh-CN" altLang="en-US" sz="1600" dirty="0">
                <a:solidFill>
                  <a:srgbClr val="0000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表示数据块的开始</a:t>
            </a:r>
            <a:endParaRPr lang="en-US" altLang="zh-CN" sz="1600" dirty="0">
              <a:solidFill>
                <a:srgbClr val="0000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EFA4599E-1325-4583-92E8-7F417A9DD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4532" y="823545"/>
            <a:ext cx="1157468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48CDA7-4801-4616-9544-96D7BBC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9" y="2817954"/>
            <a:ext cx="7921815" cy="1536559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5F585C74-2235-4CDD-A8C3-9335A5567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632" y="2724729"/>
            <a:ext cx="1157468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0xFC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B03F775C-5484-4CE1-A206-63993FE30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892" y="3147850"/>
            <a:ext cx="1157468" cy="38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0xFD  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2EEDA00A-FC72-4C17-AA98-DF6D96C76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44" y="2797587"/>
            <a:ext cx="3033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多块写操作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EAA297D4-9F50-4224-A1E3-920B8E1C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44" y="877343"/>
            <a:ext cx="3033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单块写操作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AE1297-4D13-4936-B385-ECD31C26DE38}"/>
              </a:ext>
            </a:extLst>
          </p:cNvPr>
          <p:cNvSpPr/>
          <p:nvPr/>
        </p:nvSpPr>
        <p:spPr>
          <a:xfrm>
            <a:off x="3572510" y="1596806"/>
            <a:ext cx="60325" cy="29549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FADEF2-E584-4ACB-AEAB-8942987DE8D1}"/>
              </a:ext>
            </a:extLst>
          </p:cNvPr>
          <p:cNvSpPr/>
          <p:nvPr/>
        </p:nvSpPr>
        <p:spPr>
          <a:xfrm>
            <a:off x="3606800" y="3555146"/>
            <a:ext cx="60325" cy="29549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1AF9AE-018C-4958-9174-6B7DB2D9DC0A}"/>
              </a:ext>
            </a:extLst>
          </p:cNvPr>
          <p:cNvSpPr/>
          <p:nvPr/>
        </p:nvSpPr>
        <p:spPr>
          <a:xfrm>
            <a:off x="6435344" y="3542954"/>
            <a:ext cx="60325" cy="29549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5BB1415D-D539-4986-847D-3CB89711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681" y="501659"/>
            <a:ext cx="55575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/>
              <a:t>《Physical Layer Simplified Specification V2.0》P111 7.3.3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41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3DD2F4BE-9E08-41AA-8BB5-D26D8F52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" y="1829772"/>
            <a:ext cx="7106635" cy="14882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05536E-F076-4710-93D1-3CCA8FA3A213}"/>
              </a:ext>
            </a:extLst>
          </p:cNvPr>
          <p:cNvSpPr/>
          <p:nvPr/>
        </p:nvSpPr>
        <p:spPr>
          <a:xfrm>
            <a:off x="1335218" y="2358830"/>
            <a:ext cx="1103181" cy="35834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C7FB53-6767-40FD-AC30-2B2266B760CE}"/>
              </a:ext>
            </a:extLst>
          </p:cNvPr>
          <p:cNvSpPr/>
          <p:nvPr/>
        </p:nvSpPr>
        <p:spPr>
          <a:xfrm>
            <a:off x="2586716" y="2912386"/>
            <a:ext cx="1116128" cy="3516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706E3A-0251-4FDF-AF6B-248549B9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99576"/>
            <a:ext cx="4505325" cy="1552575"/>
          </a:xfrm>
          <a:prstGeom prst="rect">
            <a:avLst/>
          </a:prstGeom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AEB38F3C-C1E5-4222-AF5B-524DF88FE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65" y="141755"/>
            <a:ext cx="21245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command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701481B3-95AA-4F82-BB64-35DE8427F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662" y="564112"/>
            <a:ext cx="21245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command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描述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7.3.1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描述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7.3.2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block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描述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7.3.3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D6CF34A5-4424-497C-BAAD-246A9C62B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11695"/>
            <a:ext cx="21245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block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：数据块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7C65EB-5ADE-4B43-ABAB-E60080BC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5" y="474010"/>
            <a:ext cx="6378689" cy="12576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649B05A-B774-415E-A62E-38FBFE1C2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85" y="3623989"/>
            <a:ext cx="2579013" cy="1445322"/>
          </a:xfrm>
          <a:prstGeom prst="rect">
            <a:avLst/>
          </a:prstGeom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276288A0-88A8-4FD7-99B1-43069B962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09" y="3311695"/>
            <a:ext cx="29105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C5231D7F-45A4-466C-A5AA-6BB3AC26B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466" y="4374646"/>
            <a:ext cx="21245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起始令牌：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B054FA-D608-4432-9F3F-4047EEEDB1E5}"/>
              </a:ext>
            </a:extLst>
          </p:cNvPr>
          <p:cNvSpPr/>
          <p:nvPr/>
        </p:nvSpPr>
        <p:spPr>
          <a:xfrm>
            <a:off x="4063090" y="2900534"/>
            <a:ext cx="1516971" cy="3754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9884B3CF-5F2A-44F3-9214-CC42C765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733" y="7762"/>
            <a:ext cx="2124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整个通信过程</a:t>
            </a:r>
          </a:p>
        </p:txBody>
      </p:sp>
    </p:spTree>
    <p:extLst>
      <p:ext uri="{BB962C8B-B14F-4D97-AF65-F5344CB8AC3E}">
        <p14:creationId xmlns:p14="http://schemas.microsoft.com/office/powerpoint/2010/main" val="29604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5" grpId="0"/>
      <p:bldP spid="28" grpId="0"/>
      <p:bldP spid="18" grpId="0"/>
      <p:bldP spid="32" grpId="0"/>
      <p:bldP spid="33" grpId="0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卡介绍（熟悉）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卡寄存器简介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卡常用命令介绍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卡操作步骤介绍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211AF713-FC9C-4878-89A7-CB9CB67DD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696" y="2886552"/>
            <a:ext cx="122752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写操作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读操作</a:t>
            </a:r>
          </a:p>
        </p:txBody>
      </p:sp>
    </p:spTree>
    <p:extLst>
      <p:ext uri="{BB962C8B-B14F-4D97-AF65-F5344CB8AC3E}">
        <p14:creationId xmlns:p14="http://schemas.microsoft.com/office/powerpoint/2010/main" val="35307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4" y="582269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A19208-D93A-482C-8D67-6544B87671C4}"/>
              </a:ext>
            </a:extLst>
          </p:cNvPr>
          <p:cNvSpPr/>
          <p:nvPr/>
        </p:nvSpPr>
        <p:spPr>
          <a:xfrm>
            <a:off x="153442" y="1547458"/>
            <a:ext cx="1122556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7CCAEA-E38B-4B4D-B47E-E9B37B119C3E}"/>
              </a:ext>
            </a:extLst>
          </p:cNvPr>
          <p:cNvSpPr/>
          <p:nvPr/>
        </p:nvSpPr>
        <p:spPr>
          <a:xfrm>
            <a:off x="1940339" y="1547458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CMD0+CS0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9F949F-CDBF-4F8C-8720-6969137234A5}"/>
              </a:ext>
            </a:extLst>
          </p:cNvPr>
          <p:cNvSpPr/>
          <p:nvPr/>
        </p:nvSpPr>
        <p:spPr>
          <a:xfrm>
            <a:off x="3924661" y="1547458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BBC08AC2-0ED6-4556-AB42-B81D05760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103" y="1255016"/>
            <a:ext cx="131998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66CDC1B2-256D-4CE8-8232-017912B7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9233" y="1857949"/>
            <a:ext cx="2206752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卡支持该命令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卡不支持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88B0EF88-C867-4447-B674-0B93C499E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138" y="1248850"/>
            <a:ext cx="324700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主机询问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卡是否支持电压范围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AFCA20A-BFE9-4397-9932-EF551D5E101A}"/>
              </a:ext>
            </a:extLst>
          </p:cNvPr>
          <p:cNvCxnSpPr>
            <a:stCxn id="2" idx="3"/>
            <a:endCxn id="20" idx="1"/>
          </p:cNvCxnSpPr>
          <p:nvPr/>
        </p:nvCxnSpPr>
        <p:spPr>
          <a:xfrm>
            <a:off x="1275998" y="1701347"/>
            <a:ext cx="6643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A730C2-B469-4F65-ABA6-60A3313E0C7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260320" y="1701347"/>
            <a:ext cx="6643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9B9B7A8-6DB9-49D2-8698-3FEE76E7B20C}"/>
              </a:ext>
            </a:extLst>
          </p:cNvPr>
          <p:cNvSpPr/>
          <p:nvPr/>
        </p:nvSpPr>
        <p:spPr>
          <a:xfrm>
            <a:off x="7259069" y="1541220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9">
            <a:extLst>
              <a:ext uri="{FF2B5EF4-FFF2-40B4-BE49-F238E27FC236}">
                <a16:creationId xmlns:a16="http://schemas.microsoft.com/office/drawing/2014/main" id="{21EE2802-A383-47CD-89CC-B1ABFCFD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589" y="919102"/>
            <a:ext cx="240007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卡分为高容量和标准</a:t>
            </a:r>
          </a:p>
        </p:txBody>
      </p:sp>
      <p:sp>
        <p:nvSpPr>
          <p:cNvPr id="39" name="矩形 39">
            <a:extLst>
              <a:ext uri="{FF2B5EF4-FFF2-40B4-BE49-F238E27FC236}">
                <a16:creationId xmlns:a16="http://schemas.microsoft.com/office/drawing/2014/main" id="{38E6B031-3C77-4B96-92F2-84F4B9CC2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589" y="1246161"/>
            <a:ext cx="2400070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主机告诉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卡支持高容量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4895C6B-B633-4610-BB6D-A79F8B8D560C}"/>
              </a:ext>
            </a:extLst>
          </p:cNvPr>
          <p:cNvSpPr/>
          <p:nvPr/>
        </p:nvSpPr>
        <p:spPr>
          <a:xfrm>
            <a:off x="7259069" y="2883888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CMD58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矩形 39">
            <a:extLst>
              <a:ext uri="{FF2B5EF4-FFF2-40B4-BE49-F238E27FC236}">
                <a16:creationId xmlns:a16="http://schemas.microsoft.com/office/drawing/2014/main" id="{D4D30D8D-0A14-4F7C-980E-DE953F3D6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919" y="3191665"/>
            <a:ext cx="2512741" cy="7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中返回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1 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高容量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CCS 0 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 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V2.0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A3A5637-EC57-4815-9DF9-A424CD630F29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>
          <a:xfrm flipV="1">
            <a:off x="5244642" y="1695109"/>
            <a:ext cx="2014427" cy="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381066D-2D9F-4493-9E34-8EBDB3D0AF43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919060" y="1848997"/>
            <a:ext cx="0" cy="1034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39">
            <a:extLst>
              <a:ext uri="{FF2B5EF4-FFF2-40B4-BE49-F238E27FC236}">
                <a16:creationId xmlns:a16="http://schemas.microsoft.com/office/drawing/2014/main" id="{AE875AAA-6324-49DD-9A4D-C9BD70316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073" y="2585497"/>
            <a:ext cx="228228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判断是高容量还是标准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3E25489-1378-4D2F-AAD9-5065BB65AB82}"/>
              </a:ext>
            </a:extLst>
          </p:cNvPr>
          <p:cNvCxnSpPr>
            <a:cxnSpLocks/>
            <a:stCxn id="21" idx="2"/>
            <a:endCxn id="53" idx="0"/>
          </p:cNvCxnSpPr>
          <p:nvPr/>
        </p:nvCxnSpPr>
        <p:spPr>
          <a:xfrm>
            <a:off x="4584652" y="1855235"/>
            <a:ext cx="0" cy="1028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F4D5127B-0AB2-4622-8FB1-658487D97D46}"/>
              </a:ext>
            </a:extLst>
          </p:cNvPr>
          <p:cNvSpPr/>
          <p:nvPr/>
        </p:nvSpPr>
        <p:spPr>
          <a:xfrm>
            <a:off x="3924661" y="2883888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矩形 39">
            <a:extLst>
              <a:ext uri="{FF2B5EF4-FFF2-40B4-BE49-F238E27FC236}">
                <a16:creationId xmlns:a16="http://schemas.microsoft.com/office/drawing/2014/main" id="{934F3C63-F5F1-4C00-ABFA-592AD80F2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788" y="2590713"/>
            <a:ext cx="2382198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卡还是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56" name="矩形 39">
            <a:extLst>
              <a:ext uri="{FF2B5EF4-FFF2-40B4-BE49-F238E27FC236}">
                <a16:creationId xmlns:a16="http://schemas.microsoft.com/office/drawing/2014/main" id="{22B44A69-10F5-4E62-AA35-5D428FAE7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525" y="3196695"/>
            <a:ext cx="190708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7" name="矩形 39">
            <a:extLst>
              <a:ext uri="{FF2B5EF4-FFF2-40B4-BE49-F238E27FC236}">
                <a16:creationId xmlns:a16="http://schemas.microsoft.com/office/drawing/2014/main" id="{BC98C04B-C839-4397-91BC-3C8FFD31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114" y="1863404"/>
            <a:ext cx="1915238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卡响应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检测到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低电平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477A3923-31D4-4369-A907-03E9403493A8}"/>
              </a:ext>
            </a:extLst>
          </p:cNvPr>
          <p:cNvCxnSpPr>
            <a:cxnSpLocks/>
            <a:stCxn id="53" idx="1"/>
            <a:endCxn id="84" idx="0"/>
          </p:cNvCxnSpPr>
          <p:nvPr/>
        </p:nvCxnSpPr>
        <p:spPr>
          <a:xfrm rot="10800000" flipV="1">
            <a:off x="3470169" y="3037776"/>
            <a:ext cx="454493" cy="104946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00A8CCF0-ABD3-42EE-8A51-1C81B007A84E}"/>
              </a:ext>
            </a:extLst>
          </p:cNvPr>
          <p:cNvCxnSpPr>
            <a:cxnSpLocks/>
            <a:stCxn id="53" idx="3"/>
            <a:endCxn id="69" idx="0"/>
          </p:cNvCxnSpPr>
          <p:nvPr/>
        </p:nvCxnSpPr>
        <p:spPr>
          <a:xfrm>
            <a:off x="5244642" y="3037777"/>
            <a:ext cx="433578" cy="136208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39">
            <a:extLst>
              <a:ext uri="{FF2B5EF4-FFF2-40B4-BE49-F238E27FC236}">
                <a16:creationId xmlns:a16="http://schemas.microsoft.com/office/drawing/2014/main" id="{B774C25B-692F-4274-B6FF-83B483D1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769" y="3785362"/>
            <a:ext cx="288050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判断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卡或其他不能识别卡</a:t>
            </a:r>
          </a:p>
        </p:txBody>
      </p:sp>
      <p:sp>
        <p:nvSpPr>
          <p:cNvPr id="69" name="矩形 39">
            <a:extLst>
              <a:ext uri="{FF2B5EF4-FFF2-40B4-BE49-F238E27FC236}">
                <a16:creationId xmlns:a16="http://schemas.microsoft.com/office/drawing/2014/main" id="{63E90ECA-5652-4FEE-BD34-F79E5C2EE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093" y="4399858"/>
            <a:ext cx="84625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V1.x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BB3B79B-35B1-41A7-B4EE-D01750FF8922}"/>
              </a:ext>
            </a:extLst>
          </p:cNvPr>
          <p:cNvCxnSpPr>
            <a:stCxn id="41" idx="1"/>
            <a:endCxn id="43" idx="1"/>
          </p:cNvCxnSpPr>
          <p:nvPr/>
        </p:nvCxnSpPr>
        <p:spPr>
          <a:xfrm rot="10800000" flipV="1">
            <a:off x="6556919" y="3037777"/>
            <a:ext cx="702150" cy="546294"/>
          </a:xfrm>
          <a:prstGeom prst="bentConnector3">
            <a:avLst>
              <a:gd name="adj1" fmla="val 13255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412247A3-22C1-43D7-A6BF-4135018C2C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12738" y="3597791"/>
            <a:ext cx="257905" cy="230461"/>
          </a:xfrm>
          <a:prstGeom prst="bentConnector3">
            <a:avLst>
              <a:gd name="adj1" fmla="val 10096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39">
            <a:extLst>
              <a:ext uri="{FF2B5EF4-FFF2-40B4-BE49-F238E27FC236}">
                <a16:creationId xmlns:a16="http://schemas.microsoft.com/office/drawing/2014/main" id="{B0A6F1C4-E483-462B-8FFF-91551044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795" y="3058945"/>
            <a:ext cx="725505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不响应</a:t>
            </a:r>
          </a:p>
        </p:txBody>
      </p:sp>
      <p:sp>
        <p:nvSpPr>
          <p:cNvPr id="83" name="矩形 39">
            <a:extLst>
              <a:ext uri="{FF2B5EF4-FFF2-40B4-BE49-F238E27FC236}">
                <a16:creationId xmlns:a16="http://schemas.microsoft.com/office/drawing/2014/main" id="{2CB25D6E-28FD-413B-8670-AD76EF3B5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047" y="3051509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053BC8-FB78-4183-B204-B10C887F444A}"/>
              </a:ext>
            </a:extLst>
          </p:cNvPr>
          <p:cNvSpPr/>
          <p:nvPr/>
        </p:nvSpPr>
        <p:spPr>
          <a:xfrm>
            <a:off x="2810177" y="4087238"/>
            <a:ext cx="1319981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矩形 39">
            <a:extLst>
              <a:ext uri="{FF2B5EF4-FFF2-40B4-BE49-F238E27FC236}">
                <a16:creationId xmlns:a16="http://schemas.microsoft.com/office/drawing/2014/main" id="{7ADEBE53-B659-4E54-A21A-4810BBCE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512" y="1717660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R7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87" name="矩形 39">
            <a:extLst>
              <a:ext uri="{FF2B5EF4-FFF2-40B4-BE49-F238E27FC236}">
                <a16:creationId xmlns:a16="http://schemas.microsoft.com/office/drawing/2014/main" id="{8E94D21D-0F39-4947-B3E2-54B7556C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067" y="2319908"/>
            <a:ext cx="725505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不响应</a:t>
            </a:r>
          </a:p>
        </p:txBody>
      </p: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590FF13A-1444-45E6-B357-4E6659DA3E5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1561171" y="4241127"/>
            <a:ext cx="1249006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39">
            <a:extLst>
              <a:ext uri="{FF2B5EF4-FFF2-40B4-BE49-F238E27FC236}">
                <a16:creationId xmlns:a16="http://schemas.microsoft.com/office/drawing/2014/main" id="{D58D19A1-31AA-4EEB-9E6B-00C3E161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70" y="4102596"/>
            <a:ext cx="846254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94" name="矩形 39">
            <a:extLst>
              <a:ext uri="{FF2B5EF4-FFF2-40B4-BE49-F238E27FC236}">
                <a16:creationId xmlns:a16="http://schemas.microsoft.com/office/drawing/2014/main" id="{30EEC190-8BE3-4CDE-9A7C-46F4C438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912" y="3924127"/>
            <a:ext cx="546992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96" name="矩形 39">
            <a:extLst>
              <a:ext uri="{FF2B5EF4-FFF2-40B4-BE49-F238E27FC236}">
                <a16:creationId xmlns:a16="http://schemas.microsoft.com/office/drawing/2014/main" id="{AA91CF81-7A73-472B-902D-E99E98877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093" y="4399858"/>
            <a:ext cx="1842263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激活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98" name="矩形 39">
            <a:extLst>
              <a:ext uri="{FF2B5EF4-FFF2-40B4-BE49-F238E27FC236}">
                <a16:creationId xmlns:a16="http://schemas.microsoft.com/office/drawing/2014/main" id="{1086692D-0806-482A-85DA-EC1AD55B7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888" y="590721"/>
            <a:ext cx="5180777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需要区分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SDSC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SD1.x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9" name="矩形 39">
            <a:extLst>
              <a:ext uri="{FF2B5EF4-FFF2-40B4-BE49-F238E27FC236}">
                <a16:creationId xmlns:a16="http://schemas.microsoft.com/office/drawing/2014/main" id="{7A41F914-5E7F-4236-B776-BF7C1DABB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908" y="2130311"/>
            <a:ext cx="753071" cy="2923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R3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</p:spTree>
    <p:extLst>
      <p:ext uri="{BB962C8B-B14F-4D97-AF65-F5344CB8AC3E}">
        <p14:creationId xmlns:p14="http://schemas.microsoft.com/office/powerpoint/2010/main" val="19510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3" grpId="0"/>
      <p:bldP spid="24" grpId="0"/>
      <p:bldP spid="25" grpId="0"/>
      <p:bldP spid="37" grpId="0" animBg="1"/>
      <p:bldP spid="38" grpId="0"/>
      <p:bldP spid="39" grpId="0"/>
      <p:bldP spid="41" grpId="0" animBg="1"/>
      <p:bldP spid="43" grpId="0"/>
      <p:bldP spid="42" grpId="0"/>
      <p:bldP spid="53" grpId="0" animBg="1"/>
      <p:bldP spid="55" grpId="0"/>
      <p:bldP spid="56" grpId="0"/>
      <p:bldP spid="57" grpId="0"/>
      <p:bldP spid="68" grpId="0"/>
      <p:bldP spid="69" grpId="0"/>
      <p:bldP spid="82" grpId="0" animBg="1"/>
      <p:bldP spid="83" grpId="0" animBg="1"/>
      <p:bldP spid="84" grpId="0" animBg="1"/>
      <p:bldP spid="86" grpId="0" animBg="1"/>
      <p:bldP spid="87" grpId="0" animBg="1"/>
      <p:bldP spid="93" grpId="0"/>
      <p:bldP spid="94" grpId="0" animBg="1"/>
      <p:bldP spid="96" grpId="0"/>
      <p:bldP spid="98" grpId="0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BC1D51-49B3-4B0E-9B8A-85434093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41702" cy="5143500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B41FA99-4764-4433-82D7-6B2424743574}"/>
              </a:ext>
            </a:extLst>
          </p:cNvPr>
          <p:cNvSpPr/>
          <p:nvPr/>
        </p:nvSpPr>
        <p:spPr>
          <a:xfrm>
            <a:off x="5493725" y="216795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接口和相关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7AAA13-12EC-4116-AAAA-203DBCA9789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266328" y="570974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C29ACAE-5337-4B29-96A4-1358637FDB7A}"/>
              </a:ext>
            </a:extLst>
          </p:cNvPr>
          <p:cNvSpPr/>
          <p:nvPr/>
        </p:nvSpPr>
        <p:spPr>
          <a:xfrm>
            <a:off x="5493725" y="958541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上电延时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(&gt;74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2D6E0AD-F0EC-4AB0-A14F-64D0D4903A26}"/>
              </a:ext>
            </a:extLst>
          </p:cNvPr>
          <p:cNvSpPr/>
          <p:nvPr/>
        </p:nvSpPr>
        <p:spPr>
          <a:xfrm>
            <a:off x="5493725" y="1700287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卡复位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(CMD0),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拉低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CS,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进入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IDLE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B3B8A-73B8-4A96-AE03-908BAC491DF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7266328" y="205446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F301F7B-6890-4AFA-A3F0-4A84AA2B2C0A}"/>
              </a:ext>
            </a:extLst>
          </p:cNvPr>
          <p:cNvSpPr/>
          <p:nvPr/>
        </p:nvSpPr>
        <p:spPr>
          <a:xfrm>
            <a:off x="5493725" y="2442033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命令，检查是否支持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2.0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74BCF23-1BB9-4BD5-A08E-FE698EC1407F}"/>
              </a:ext>
            </a:extLst>
          </p:cNvPr>
          <p:cNvSpPr/>
          <p:nvPr/>
        </p:nvSpPr>
        <p:spPr>
          <a:xfrm>
            <a:off x="5493725" y="3183778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根据不同协议检查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4BE3F21-BB5C-429B-BA2A-8AC8AC96CB4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7266328" y="1312720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4E09192-C040-4F7B-82C8-5274CD95489C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7266328" y="2796212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B64F5E9-76FA-4176-904E-98F5A944AA6D}"/>
              </a:ext>
            </a:extLst>
          </p:cNvPr>
          <p:cNvSpPr/>
          <p:nvPr/>
        </p:nvSpPr>
        <p:spPr>
          <a:xfrm>
            <a:off x="5493725" y="3925523"/>
            <a:ext cx="3545205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取消片选，发多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，结束初始化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B9DA43F-C63F-4947-A1FE-56339AB7FB16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7266328" y="3537957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矩形 39">
            <a:extLst>
              <a:ext uri="{FF2B5EF4-FFF2-40B4-BE49-F238E27FC236}">
                <a16:creationId xmlns:a16="http://schemas.microsoft.com/office/drawing/2014/main" id="{E15D5800-83ED-42BA-AA7F-48F867442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459" y="627509"/>
            <a:ext cx="3349867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用于内部供电电压上升时间</a:t>
            </a:r>
          </a:p>
        </p:txBody>
      </p:sp>
      <p:sp>
        <p:nvSpPr>
          <p:cNvPr id="57" name="矩形 39">
            <a:extLst>
              <a:ext uri="{FF2B5EF4-FFF2-40B4-BE49-F238E27FC236}">
                <a16:creationId xmlns:a16="http://schemas.microsoft.com/office/drawing/2014/main" id="{B22C6FD4-FC44-40AB-AC01-65996C39E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079" y="4380567"/>
            <a:ext cx="4693921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注意：卡初始化时，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时钟最大不能超过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8" name="矩形 39">
            <a:extLst>
              <a:ext uri="{FF2B5EF4-FFF2-40B4-BE49-F238E27FC236}">
                <a16:creationId xmlns:a16="http://schemas.microsoft.com/office/drawing/2014/main" id="{816FD183-E72C-4281-94D8-A3EA8DA52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780" y="1285540"/>
            <a:ext cx="2388140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卡同步</a:t>
            </a:r>
          </a:p>
        </p:txBody>
      </p:sp>
      <p:sp>
        <p:nvSpPr>
          <p:cNvPr id="61" name="矩形 39">
            <a:extLst>
              <a:ext uri="{FF2B5EF4-FFF2-40B4-BE49-F238E27FC236}">
                <a16:creationId xmlns:a16="http://schemas.microsoft.com/office/drawing/2014/main" id="{C65CC330-407E-4522-8B3D-AAA6713CF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9" y="2890820"/>
            <a:ext cx="3349867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 / ACMD41 / CMD58 / CMD1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FBD70321-8947-4A0E-8A29-8C20DC4AD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0" y="82919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 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卡初始化步骤</a:t>
            </a:r>
          </a:p>
        </p:txBody>
      </p:sp>
    </p:spTree>
    <p:extLst>
      <p:ext uri="{BB962C8B-B14F-4D97-AF65-F5344CB8AC3E}">
        <p14:creationId xmlns:p14="http://schemas.microsoft.com/office/powerpoint/2010/main" val="28044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39" grpId="0" animBg="1"/>
      <p:bldP spid="56" grpId="0"/>
      <p:bldP spid="57" grpId="0"/>
      <p:bldP spid="58" grpId="0"/>
      <p:bldP spid="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587075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卡单块数据块读取流程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712112" y="1092414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指令，开始读数据块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521861" y="144659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712112" y="183416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712112" y="2575906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521861" y="2930085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712112" y="3317652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712112" y="405939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禁止片选，完成数据读取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521861" y="2188339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521861" y="3671831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39">
            <a:extLst>
              <a:ext uri="{FF2B5EF4-FFF2-40B4-BE49-F238E27FC236}">
                <a16:creationId xmlns:a16="http://schemas.microsoft.com/office/drawing/2014/main" id="{852DAB43-6501-489B-B0C6-94AC7B6B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780892"/>
            <a:ext cx="4512525" cy="63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注意：对于标准容量卡，数据块大小由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命令设置；而对于高容量卡，数据块大小为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字节。</a:t>
            </a:r>
          </a:p>
        </p:txBody>
      </p:sp>
    </p:spTree>
    <p:extLst>
      <p:ext uri="{BB962C8B-B14F-4D97-AF65-F5344CB8AC3E}">
        <p14:creationId xmlns:p14="http://schemas.microsoft.com/office/powerpoint/2010/main" val="388077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91607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卡多块数据块读取流程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38481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指令，开始读数据块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19456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38481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CMD18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38481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19456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38481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读第一个数据块的数据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38481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19456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19456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C21EF1C-CA68-4D57-A8A0-622D42E6A04C}"/>
              </a:ext>
            </a:extLst>
          </p:cNvPr>
          <p:cNvSpPr/>
          <p:nvPr/>
        </p:nvSpPr>
        <p:spPr>
          <a:xfrm>
            <a:off x="505587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禁止片选，结束多块数据块读取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40AF5C9-8B3E-4DC0-A987-DD59D876B414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686562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6979F7-97BB-4E28-B488-C5062BC855BD}"/>
              </a:ext>
            </a:extLst>
          </p:cNvPr>
          <p:cNvSpPr/>
          <p:nvPr/>
        </p:nvSpPr>
        <p:spPr>
          <a:xfrm>
            <a:off x="505587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(R1)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317CA54-11B7-4F90-8554-DEF7C3CF66A0}"/>
              </a:ext>
            </a:extLst>
          </p:cNvPr>
          <p:cNvSpPr/>
          <p:nvPr/>
        </p:nvSpPr>
        <p:spPr>
          <a:xfrm>
            <a:off x="505587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指令，结束数据块读取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AAAC466-6391-424D-BADE-DD9B3645EAD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86562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9DCD279-6C2E-40EA-A446-B3A6998F41AF}"/>
              </a:ext>
            </a:extLst>
          </p:cNvPr>
          <p:cNvSpPr/>
          <p:nvPr/>
        </p:nvSpPr>
        <p:spPr>
          <a:xfrm>
            <a:off x="505587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读取第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个数据块的数据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556BAF-1DEC-45A5-B5EC-D6F56C9FF6B7}"/>
              </a:ext>
            </a:extLst>
          </p:cNvPr>
          <p:cNvSpPr/>
          <p:nvPr/>
        </p:nvSpPr>
        <p:spPr>
          <a:xfrm>
            <a:off x="505587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读二个数据块的数据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52E1BE4-8C51-444D-8B55-1FE3CA91101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686562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E004516-7EFB-4442-8154-2DDF9067C1B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686562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84C4858-A3EE-410C-B0CD-71F9F43E0943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004310" y="4213230"/>
            <a:ext cx="1051563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4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49" grpId="0" animBg="1"/>
      <p:bldP spid="51" grpId="0" animBg="1"/>
      <p:bldP spid="52" grpId="0" animBg="1"/>
      <p:bldP spid="54" grpId="0" animBg="1"/>
      <p:bldP spid="5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6211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卡单块数据块写入流程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880109" y="1002698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指令，开始写入数据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689858" y="1356877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880109" y="1744444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发送写数据起始令牌：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880109" y="248619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写入一个块的数据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689858" y="2840369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880109" y="3227936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字节的伪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0xFF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880109" y="3969681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禁止片选，完成单块数据写入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689858" y="2098623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689858" y="3582115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39">
            <a:extLst>
              <a:ext uri="{FF2B5EF4-FFF2-40B4-BE49-F238E27FC236}">
                <a16:creationId xmlns:a16="http://schemas.microsoft.com/office/drawing/2014/main" id="{080EBA9B-4631-4F04-8256-8FFA7870A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393" y="1446593"/>
            <a:ext cx="4103754" cy="6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卡收完一个数据块以后，会拉低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MISO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，直到数据块编程结束。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147431DB-D8F1-4663-A7A8-777CFB42C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82" y="1378326"/>
            <a:ext cx="2998461" cy="33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此处省略了等待指令响应的步骤</a:t>
            </a:r>
          </a:p>
        </p:txBody>
      </p:sp>
    </p:spTree>
    <p:extLst>
      <p:ext uri="{BB962C8B-B14F-4D97-AF65-F5344CB8AC3E}">
        <p14:creationId xmlns:p14="http://schemas.microsoft.com/office/powerpoint/2010/main" val="14453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BC9F61B-2801-4059-8E7A-A38E278D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" y="589641"/>
            <a:ext cx="3308038" cy="3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卡多块数据块写入流程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70A5E5-D513-4427-82CA-0FC42E5A7EA0}"/>
              </a:ext>
            </a:extLst>
          </p:cNvPr>
          <p:cNvSpPr/>
          <p:nvPr/>
        </p:nvSpPr>
        <p:spPr>
          <a:xfrm>
            <a:off x="38481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ACMD23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指令，预擦除数据块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ADE49B-5EB3-43C9-9969-8DC7B806DA61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219456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89625F-AFA8-47A8-B031-8F09559BC3C8}"/>
              </a:ext>
            </a:extLst>
          </p:cNvPr>
          <p:cNvSpPr/>
          <p:nvPr/>
        </p:nvSpPr>
        <p:spPr>
          <a:xfrm>
            <a:off x="38481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CMD25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指令，开始写数据块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185D9C4-3C21-4D18-91B7-7F1344B38DC5}"/>
              </a:ext>
            </a:extLst>
          </p:cNvPr>
          <p:cNvSpPr/>
          <p:nvPr/>
        </p:nvSpPr>
        <p:spPr>
          <a:xfrm>
            <a:off x="38481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发送多块写数据起始令牌：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0xFC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AE27D-8ED6-4331-B01A-73C5B5ED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19456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D4831D1-EA65-48EA-8A8F-D9B3E1E82711}"/>
              </a:ext>
            </a:extLst>
          </p:cNvPr>
          <p:cNvSpPr/>
          <p:nvPr/>
        </p:nvSpPr>
        <p:spPr>
          <a:xfrm>
            <a:off x="38481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写入第一个数据块的数据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8DF26C8-E03F-44DF-83FE-6DD134F582E7}"/>
              </a:ext>
            </a:extLst>
          </p:cNvPr>
          <p:cNvSpPr/>
          <p:nvPr/>
        </p:nvSpPr>
        <p:spPr>
          <a:xfrm>
            <a:off x="38481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个字节的伪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0xFF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ABCC02-EC5B-424F-9505-6C53F8818C6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19456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7023D27-E41F-4558-AEA7-B96DB3BDB09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19456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C21EF1C-CA68-4D57-A8A0-622D42E6A04C}"/>
              </a:ext>
            </a:extLst>
          </p:cNvPr>
          <p:cNvSpPr/>
          <p:nvPr/>
        </p:nvSpPr>
        <p:spPr>
          <a:xfrm>
            <a:off x="5055873" y="1069157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禁止片选，完成多块数据块写入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40AF5C9-8B3E-4DC0-A987-DD59D876B414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6865622" y="1423336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6979F7-97BB-4E28-B488-C5062BC855BD}"/>
              </a:ext>
            </a:extLst>
          </p:cNvPr>
          <p:cNvSpPr/>
          <p:nvPr/>
        </p:nvSpPr>
        <p:spPr>
          <a:xfrm>
            <a:off x="5055873" y="1810903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发送多块写数据结束令牌：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0xFD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317CA54-11B7-4F90-8554-DEF7C3CF66A0}"/>
              </a:ext>
            </a:extLst>
          </p:cNvPr>
          <p:cNvSpPr/>
          <p:nvPr/>
        </p:nvSpPr>
        <p:spPr>
          <a:xfrm>
            <a:off x="5055873" y="2552649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个数据块的数据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AAAC466-6391-424D-BADE-DD9B3645EAD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865622" y="2906828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9DCD279-6C2E-40EA-A446-B3A6998F41AF}"/>
              </a:ext>
            </a:extLst>
          </p:cNvPr>
          <p:cNvSpPr/>
          <p:nvPr/>
        </p:nvSpPr>
        <p:spPr>
          <a:xfrm>
            <a:off x="5055873" y="3294395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写入第二个数据块的数据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556BAF-1DEC-45A5-B5EC-D6F56C9FF6B7}"/>
              </a:ext>
            </a:extLst>
          </p:cNvPr>
          <p:cNvSpPr/>
          <p:nvPr/>
        </p:nvSpPr>
        <p:spPr>
          <a:xfrm>
            <a:off x="5055873" y="4036140"/>
            <a:ext cx="3619497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发送多块写数据起始令牌：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0xFC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52E1BE4-8C51-444D-8B55-1FE3CA91101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6865622" y="2165082"/>
            <a:ext cx="0" cy="38756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E004516-7EFB-4442-8154-2DDF9067C1B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6865622" y="3648574"/>
            <a:ext cx="0" cy="387566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84C4858-A3EE-410C-B0CD-71F9F43E0943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004310" y="4213230"/>
            <a:ext cx="1051563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矩形 39">
            <a:extLst>
              <a:ext uri="{FF2B5EF4-FFF2-40B4-BE49-F238E27FC236}">
                <a16:creationId xmlns:a16="http://schemas.microsoft.com/office/drawing/2014/main" id="{0392AD4C-C84D-4E64-BE92-4CA19DF78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77" y="4459990"/>
            <a:ext cx="6714363" cy="33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指令仅对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卡有效，另外需要先发送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CMD55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27766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5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68590" y="455771"/>
            <a:ext cx="327977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存储容量等级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分为四个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724346" y="799893"/>
            <a:ext cx="41724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SDSC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Standard Capacity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122E7674-0745-4B84-B1F8-598F96801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46" y="1139143"/>
            <a:ext cx="41724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High Capacity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48C6BAA7-6338-44D3-B4B0-FB8EF9ED9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46" y="1478393"/>
            <a:ext cx="41724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SDXC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eXtended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Capacity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F0D592C-4EE3-47D0-86BE-B0C204F62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849117"/>
              </p:ext>
            </p:extLst>
          </p:nvPr>
        </p:nvGraphicFramePr>
        <p:xfrm>
          <a:off x="724345" y="2308278"/>
          <a:ext cx="6552000" cy="206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462">
                  <a:extLst>
                    <a:ext uri="{9D8B030D-6E8A-4147-A177-3AD203B41FA5}">
                      <a16:colId xmlns:a16="http://schemas.microsoft.com/office/drawing/2014/main" val="1247319515"/>
                    </a:ext>
                  </a:extLst>
                </a:gridCol>
                <a:gridCol w="205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94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</a:t>
                      </a:r>
                      <a:r>
                        <a:rPr 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卡类型</a:t>
                      </a: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协议规范</a:t>
                      </a: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文件系统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容量等级</a:t>
                      </a: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941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SDSC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SD1.0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FAT12,16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上限至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2GB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941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SDHC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SD2.0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FAT32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2GB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至</a:t>
                      </a: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32GB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941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SDXC</a:t>
                      </a:r>
                      <a:endParaRPr lang="zh-CN" altLang="en-US" sz="1600" kern="10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SD3.0</a:t>
                      </a:r>
                      <a:endParaRPr lang="zh-CN" altLang="en-US" sz="1600" kern="10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exFAT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32GB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至</a:t>
                      </a: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2TB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941"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SDUC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SD7.0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exFAT</a:t>
                      </a:r>
                      <a:endParaRPr lang="zh-CN" altLang="zh-CN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2TB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至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128TB</a:t>
                      </a:r>
                      <a:endParaRPr lang="zh-CN" altLang="zh-CN" sz="1600" kern="1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extLst>
                  <a:ext uri="{0D108BD9-81ED-4DB2-BD59-A6C34878D82A}">
                    <a16:rowId xmlns:a16="http://schemas.microsoft.com/office/drawing/2014/main" val="2719433999"/>
                  </a:ext>
                </a:extLst>
              </a:tr>
            </a:tbl>
          </a:graphicData>
        </a:graphic>
      </p:graphicFrame>
      <p:sp>
        <p:nvSpPr>
          <p:cNvPr id="23" name="矩形 39">
            <a:extLst>
              <a:ext uri="{FF2B5EF4-FFF2-40B4-BE49-F238E27FC236}">
                <a16:creationId xmlns:a16="http://schemas.microsoft.com/office/drawing/2014/main" id="{B44A6EFB-FCF6-47BC-8949-9E39CE6C1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45" y="1817644"/>
            <a:ext cx="417240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SDUC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Ultra Capacity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612AA3-6AF6-47C0-9DA7-C1E5A3AA1E0C}"/>
              </a:ext>
            </a:extLst>
          </p:cNvPr>
          <p:cNvSpPr txBox="1"/>
          <p:nvPr/>
        </p:nvSpPr>
        <p:spPr>
          <a:xfrm>
            <a:off x="1315672" y="4399578"/>
            <a:ext cx="50459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SD</a:t>
            </a:r>
            <a:r>
              <a:rPr lang="zh-CN" altLang="en-US" dirty="0"/>
              <a:t>规范 https://www.bilibili.com/read/cv18024118/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B96E17-2D9B-40A9-BD27-7612A0EFA118}"/>
              </a:ext>
            </a:extLst>
          </p:cNvPr>
          <p:cNvSpPr/>
          <p:nvPr/>
        </p:nvSpPr>
        <p:spPr>
          <a:xfrm>
            <a:off x="5069174" y="704421"/>
            <a:ext cx="3765019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文件系统：存储设备上组织文件的方法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7250083-4013-4AF5-B3B4-A2C84553DE4E}"/>
              </a:ext>
            </a:extLst>
          </p:cNvPr>
          <p:cNvSpPr/>
          <p:nvPr/>
        </p:nvSpPr>
        <p:spPr>
          <a:xfrm>
            <a:off x="724345" y="3128553"/>
            <a:ext cx="6545135" cy="37720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49ED51-DA86-423C-81EA-77F601923661}"/>
              </a:ext>
            </a:extLst>
          </p:cNvPr>
          <p:cNvSpPr txBox="1"/>
          <p:nvPr/>
        </p:nvSpPr>
        <p:spPr>
          <a:xfrm>
            <a:off x="5444327" y="1535110"/>
            <a:ext cx="369967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注意：</a:t>
            </a:r>
            <a:r>
              <a:rPr lang="en-US" altLang="zh-CN" dirty="0"/>
              <a:t>STM32</a:t>
            </a:r>
            <a:r>
              <a:rPr lang="zh-CN" altLang="en-US" dirty="0"/>
              <a:t>默认最大支持</a:t>
            </a:r>
            <a:r>
              <a:rPr lang="en-US" altLang="zh-CN" dirty="0"/>
              <a:t>32GB SD</a:t>
            </a:r>
            <a:r>
              <a:rPr lang="zh-CN" altLang="en-US" dirty="0"/>
              <a:t>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/>
      <p:bldP spid="23" grpId="0"/>
      <p:bldP spid="24" grpId="0"/>
      <p:bldP spid="25" grpId="0" animBg="1"/>
      <p:bldP spid="2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9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0729B3D-88B6-402C-92E6-1969AC51CE73}"/>
              </a:ext>
            </a:extLst>
          </p:cNvPr>
          <p:cNvSpPr/>
          <p:nvPr/>
        </p:nvSpPr>
        <p:spPr>
          <a:xfrm>
            <a:off x="650010" y="1387238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、初始化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模式相关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00B0A7-2883-4A66-914A-5D9AE6EDCD43}"/>
              </a:ext>
            </a:extLst>
          </p:cNvPr>
          <p:cNvSpPr/>
          <p:nvPr/>
        </p:nvSpPr>
        <p:spPr>
          <a:xfrm>
            <a:off x="4364905" y="1426796"/>
            <a:ext cx="4357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详看原理图，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模式要设置为复用推挽模式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8F4A7C-CA57-4EE0-A05D-8796C2756A94}"/>
              </a:ext>
            </a:extLst>
          </p:cNvPr>
          <p:cNvSpPr/>
          <p:nvPr/>
        </p:nvSpPr>
        <p:spPr>
          <a:xfrm>
            <a:off x="650010" y="2020297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97A3E2-7BE4-43C6-AB5C-4E5A1C45F971}"/>
              </a:ext>
            </a:extLst>
          </p:cNvPr>
          <p:cNvSpPr/>
          <p:nvPr/>
        </p:nvSpPr>
        <p:spPr>
          <a:xfrm>
            <a:off x="4364905" y="2027610"/>
            <a:ext cx="3627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参考前面的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模式下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卡初始化步骤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FD4F851-F559-4211-AC6A-D0A4F4A3E71F}"/>
              </a:ext>
            </a:extLst>
          </p:cNvPr>
          <p:cNvSpPr/>
          <p:nvPr/>
        </p:nvSpPr>
        <p:spPr>
          <a:xfrm>
            <a:off x="650010" y="2647403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、数据块写入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03ABAA-72A9-4428-85BA-314FE537BD3B}"/>
              </a:ext>
            </a:extLst>
          </p:cNvPr>
          <p:cNvSpPr/>
          <p:nvPr/>
        </p:nvSpPr>
        <p:spPr>
          <a:xfrm>
            <a:off x="4364905" y="2668546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参考前面写入流程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C6C92-9DDD-45D6-89EC-2EF6D6ACF1C7}"/>
              </a:ext>
            </a:extLst>
          </p:cNvPr>
          <p:cNvSpPr/>
          <p:nvPr/>
        </p:nvSpPr>
        <p:spPr>
          <a:xfrm>
            <a:off x="650010" y="3280460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4F73B7-8EF2-4BA5-A057-FECB46C0CD77}"/>
              </a:ext>
            </a:extLst>
          </p:cNvPr>
          <p:cNvSpPr/>
          <p:nvPr/>
        </p:nvSpPr>
        <p:spPr>
          <a:xfrm>
            <a:off x="4364905" y="3308734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参考前面读取流程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ED8E4AD6-3C62-4156-BA7B-D2A435F5F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01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 animBg="1"/>
      <p:bldP spid="18" grpId="0"/>
      <p:bldP spid="21" grpId="0" animBg="1"/>
      <p:bldP spid="22" grpId="0"/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5238ADE-DC1C-423A-B1F3-82EEB3980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63" y="507686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卡电路 原理图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336282-C6A0-4CC4-A527-E046724A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2" y="1414668"/>
            <a:ext cx="4563842" cy="2528363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D867E45-384A-448B-84A1-774571779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85" y="971785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 MINI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679F28B6-F5D3-47E5-BF15-970CA142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713" y="874279"/>
            <a:ext cx="6146074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总线上挂载多个器件，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NRF24L01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TF_CARD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SPI_FLASH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F87220BB-C4A6-4078-A15B-344591436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178" y="1203338"/>
            <a:ext cx="697392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分时复用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卡初始化时要把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SPI_FLASH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NRF24L01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引脚拉高。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DA665C-2D01-47BB-94FD-377F37C5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857" y="1863398"/>
            <a:ext cx="2226852" cy="25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802566" y="1402539"/>
            <a:ext cx="2770125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，开发板例程源码讲解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616570-90F0-449F-B865-A23177D3D6AB}"/>
              </a:ext>
            </a:extLst>
          </p:cNvPr>
          <p:cNvSpPr txBox="1"/>
          <p:nvPr/>
        </p:nvSpPr>
        <p:spPr>
          <a:xfrm>
            <a:off x="3754773" y="1053917"/>
            <a:ext cx="3351422" cy="15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sd_init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函数讲解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sd_read_disk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函数讲解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sd_write_disk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函数讲解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sd_get_sector_count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函数讲解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5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34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接口介绍（掌握）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接口简介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框图介绍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命令与响应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块数据传输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8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95" y="490050"/>
            <a:ext cx="173446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1A27C3C7-90B6-4E5A-B9BE-B971CAE3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368" y="878090"/>
            <a:ext cx="696647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，全称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Secure Digital Input and Output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，即安全数字输入输出接口。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64A5B5B7-C3EA-4DCF-9276-221E15FD1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48" y="4037835"/>
            <a:ext cx="8139952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STM32F10x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系列控制器只支持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卡规范版本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，即只支持标准容量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卡和高容量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卡，不支持超大容量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SDXC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标准卡，所以可以支持最高卡容量是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6607EC-86F9-4083-88F8-396F25C5F864}"/>
              </a:ext>
            </a:extLst>
          </p:cNvPr>
          <p:cNvSpPr/>
          <p:nvPr/>
        </p:nvSpPr>
        <p:spPr>
          <a:xfrm>
            <a:off x="188315" y="2430592"/>
            <a:ext cx="1071556" cy="5159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937C209D-3E98-4753-B800-8B390B90D706}"/>
              </a:ext>
            </a:extLst>
          </p:cNvPr>
          <p:cNvSpPr/>
          <p:nvPr/>
        </p:nvSpPr>
        <p:spPr>
          <a:xfrm>
            <a:off x="1305591" y="1604366"/>
            <a:ext cx="738051" cy="216843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0FE8FC-C9FC-497C-ADBA-5DC5E9D92794}"/>
              </a:ext>
            </a:extLst>
          </p:cNvPr>
          <p:cNvSpPr/>
          <p:nvPr/>
        </p:nvSpPr>
        <p:spPr>
          <a:xfrm>
            <a:off x="2158410" y="1352411"/>
            <a:ext cx="1035701" cy="51598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274286-D5ED-443E-901A-874DB89B9754}"/>
              </a:ext>
            </a:extLst>
          </p:cNvPr>
          <p:cNvSpPr/>
          <p:nvPr/>
        </p:nvSpPr>
        <p:spPr>
          <a:xfrm>
            <a:off x="2158410" y="2075856"/>
            <a:ext cx="1035701" cy="51598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E51EC9-F9D9-4934-B8D1-137A20A33DEB}"/>
              </a:ext>
            </a:extLst>
          </p:cNvPr>
          <p:cNvSpPr/>
          <p:nvPr/>
        </p:nvSpPr>
        <p:spPr>
          <a:xfrm>
            <a:off x="2158410" y="2799301"/>
            <a:ext cx="1035701" cy="51598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9353BB-6B6D-4F34-A449-78ADD14AFCA9}"/>
              </a:ext>
            </a:extLst>
          </p:cNvPr>
          <p:cNvSpPr/>
          <p:nvPr/>
        </p:nvSpPr>
        <p:spPr>
          <a:xfrm>
            <a:off x="3888163" y="2247348"/>
            <a:ext cx="2347537" cy="39910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SDHC (2G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＜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32G)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E3B0E7-4288-47D8-9A42-281C87BFD224}"/>
              </a:ext>
            </a:extLst>
          </p:cNvPr>
          <p:cNvSpPr/>
          <p:nvPr/>
        </p:nvSpPr>
        <p:spPr>
          <a:xfrm>
            <a:off x="3888163" y="1763046"/>
            <a:ext cx="2347537" cy="39910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SDSC(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≤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2G)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6D6D34EB-1478-49DF-B1D2-A88987B077A4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3194111" y="1962597"/>
            <a:ext cx="694052" cy="37125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7D80892-C620-4635-A5B8-44BAC28FE55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194111" y="2333848"/>
            <a:ext cx="694052" cy="11305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1D8467DD-1DB6-4B3D-942F-16C6DEBE3EA4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 flipV="1">
            <a:off x="3194111" y="2931201"/>
            <a:ext cx="699565" cy="12609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A50EC95B-D3E3-4D0D-9A9C-04F639EF85A3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>
            <a:off x="3194111" y="3057293"/>
            <a:ext cx="694052" cy="3582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A5E05B6-6448-4142-A573-F11EC1A6F049}"/>
              </a:ext>
            </a:extLst>
          </p:cNvPr>
          <p:cNvSpPr/>
          <p:nvPr/>
        </p:nvSpPr>
        <p:spPr>
          <a:xfrm>
            <a:off x="2158410" y="3522745"/>
            <a:ext cx="1035701" cy="51598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CE-ATA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E085C4D-DE7C-4726-BAB9-E3B2D64A16BE}"/>
              </a:ext>
            </a:extLst>
          </p:cNvPr>
          <p:cNvSpPr/>
          <p:nvPr/>
        </p:nvSpPr>
        <p:spPr>
          <a:xfrm>
            <a:off x="3893676" y="2731650"/>
            <a:ext cx="2347537" cy="39910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WIFI 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Crad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F5F7B39-37FA-4AD7-BB5A-8B022B9C23CE}"/>
              </a:ext>
            </a:extLst>
          </p:cNvPr>
          <p:cNvSpPr/>
          <p:nvPr/>
        </p:nvSpPr>
        <p:spPr>
          <a:xfrm>
            <a:off x="3888163" y="3215952"/>
            <a:ext cx="2347537" cy="39910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GPS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接收器</a:t>
            </a:r>
          </a:p>
        </p:txBody>
      </p:sp>
      <p:sp>
        <p:nvSpPr>
          <p:cNvPr id="77" name="矩形 39">
            <a:extLst>
              <a:ext uri="{FF2B5EF4-FFF2-40B4-BE49-F238E27FC236}">
                <a16:creationId xmlns:a16="http://schemas.microsoft.com/office/drawing/2014/main" id="{22F59D2A-6C4C-4876-8020-6405F7AB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68" y="1763046"/>
            <a:ext cx="268911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包括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SD/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miniSD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/microSD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8" name="矩形 39">
            <a:extLst>
              <a:ext uri="{FF2B5EF4-FFF2-40B4-BE49-F238E27FC236}">
                <a16:creationId xmlns:a16="http://schemas.microsoft.com/office/drawing/2014/main" id="{C1325852-24E6-4C08-9BF3-93122AF3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68" y="2210086"/>
            <a:ext cx="268911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包括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SD/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miniSD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/microSD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69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2" grpId="0" animBg="1"/>
      <p:bldP spid="61" grpId="0" animBg="1"/>
      <p:bldP spid="66" grpId="0" animBg="1"/>
      <p:bldP spid="77" grpId="0"/>
      <p:bldP spid="7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39" y="455510"/>
            <a:ext cx="2127697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2EB66B-E353-4E7D-8712-25E65CA1E969}"/>
              </a:ext>
            </a:extLst>
          </p:cNvPr>
          <p:cNvSpPr/>
          <p:nvPr/>
        </p:nvSpPr>
        <p:spPr>
          <a:xfrm>
            <a:off x="1308970" y="1517236"/>
            <a:ext cx="3261021" cy="31707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1A554A-D414-4393-82D1-3A5A339B2F77}"/>
              </a:ext>
            </a:extLst>
          </p:cNvPr>
          <p:cNvSpPr/>
          <p:nvPr/>
        </p:nvSpPr>
        <p:spPr>
          <a:xfrm>
            <a:off x="1552809" y="1673124"/>
            <a:ext cx="1209041" cy="21361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接口或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FEBACA-602B-4055-A426-8207D6733933}"/>
              </a:ext>
            </a:extLst>
          </p:cNvPr>
          <p:cNvSpPr/>
          <p:nvPr/>
        </p:nvSpPr>
        <p:spPr>
          <a:xfrm>
            <a:off x="3391770" y="1673124"/>
            <a:ext cx="828384" cy="21361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B27066-3D73-4AB6-A29B-65496DECABF5}"/>
              </a:ext>
            </a:extLst>
          </p:cNvPr>
          <p:cNvCxnSpPr>
            <a:stCxn id="7" idx="3"/>
            <a:endCxn id="23" idx="1"/>
          </p:cNvCxnSpPr>
          <p:nvPr/>
        </p:nvCxnSpPr>
        <p:spPr>
          <a:xfrm>
            <a:off x="2761850" y="2741204"/>
            <a:ext cx="6299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DAC9C00-F1C5-491A-9DF1-8FD0C9CC60B0}"/>
              </a:ext>
            </a:extLst>
          </p:cNvPr>
          <p:cNvCxnSpPr/>
          <p:nvPr/>
        </p:nvCxnSpPr>
        <p:spPr>
          <a:xfrm flipH="1">
            <a:off x="1087381" y="1941167"/>
            <a:ext cx="46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A79F801-E91E-48AB-A514-7947FA5B3255}"/>
              </a:ext>
            </a:extLst>
          </p:cNvPr>
          <p:cNvCxnSpPr/>
          <p:nvPr/>
        </p:nvCxnSpPr>
        <p:spPr>
          <a:xfrm flipH="1">
            <a:off x="1087381" y="2172815"/>
            <a:ext cx="46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5BD8FA9-55B4-45B3-89B8-B172B9B8F75D}"/>
              </a:ext>
            </a:extLst>
          </p:cNvPr>
          <p:cNvCxnSpPr/>
          <p:nvPr/>
        </p:nvCxnSpPr>
        <p:spPr>
          <a:xfrm flipH="1">
            <a:off x="1087381" y="3440783"/>
            <a:ext cx="46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8E41CA1-162C-4F58-B6CF-EA25DA529EF4}"/>
              </a:ext>
            </a:extLst>
          </p:cNvPr>
          <p:cNvCxnSpPr>
            <a:cxnSpLocks/>
          </p:cNvCxnSpPr>
          <p:nvPr/>
        </p:nvCxnSpPr>
        <p:spPr>
          <a:xfrm>
            <a:off x="4220154" y="2064458"/>
            <a:ext cx="50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B7B9F87-0E7C-4BE4-9E88-B3E98C76C684}"/>
              </a:ext>
            </a:extLst>
          </p:cNvPr>
          <p:cNvCxnSpPr>
            <a:cxnSpLocks/>
          </p:cNvCxnSpPr>
          <p:nvPr/>
        </p:nvCxnSpPr>
        <p:spPr>
          <a:xfrm>
            <a:off x="4220154" y="2607002"/>
            <a:ext cx="50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B464F53-375F-422C-BED6-63F04EA9118A}"/>
              </a:ext>
            </a:extLst>
          </p:cNvPr>
          <p:cNvCxnSpPr>
            <a:cxnSpLocks/>
          </p:cNvCxnSpPr>
          <p:nvPr/>
        </p:nvCxnSpPr>
        <p:spPr>
          <a:xfrm>
            <a:off x="4220154" y="3150240"/>
            <a:ext cx="50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BC2F7A14-4EE8-4390-BCCC-96A48A1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23" y="1782070"/>
            <a:ext cx="948201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中断和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E3C6CEC-3C7E-4663-8CC1-1DE1D485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30" y="3212090"/>
            <a:ext cx="1143001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370427F-A83E-4FD6-AB3C-02DB08027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7" y="1928555"/>
            <a:ext cx="94820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7B14BBA-842D-4E68-9EC9-95CE67493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7" y="2471132"/>
            <a:ext cx="118453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SDIO_CMD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0A2034E-B8E7-4F14-8FC6-4687F22BF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799" y="3017045"/>
            <a:ext cx="118453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SDIO_D[7:0]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FD9790-DE59-40CA-ACEF-1AB89F5F17C0}"/>
              </a:ext>
            </a:extLst>
          </p:cNvPr>
          <p:cNvSpPr/>
          <p:nvPr/>
        </p:nvSpPr>
        <p:spPr>
          <a:xfrm>
            <a:off x="1563309" y="2233775"/>
            <a:ext cx="1209042" cy="4945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F1</a:t>
            </a:r>
          </a:p>
          <a:p>
            <a:pPr algn="ctr"/>
            <a:endParaRPr lang="en-US" altLang="zh-CN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7CF5EF-96E4-4609-A97B-ECD9AA280997}"/>
              </a:ext>
            </a:extLst>
          </p:cNvPr>
          <p:cNvSpPr/>
          <p:nvPr/>
        </p:nvSpPr>
        <p:spPr>
          <a:xfrm>
            <a:off x="1565510" y="2743751"/>
            <a:ext cx="1209042" cy="49459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F4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EBB1EF7-B6F6-44FC-AFCD-A1DDE815F76F}"/>
              </a:ext>
            </a:extLst>
          </p:cNvPr>
          <p:cNvSpPr/>
          <p:nvPr/>
        </p:nvSpPr>
        <p:spPr>
          <a:xfrm>
            <a:off x="89768" y="3474319"/>
            <a:ext cx="1209042" cy="49459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F4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0E19770-03C4-4DE3-9AE3-8E7B3F168725}"/>
              </a:ext>
            </a:extLst>
          </p:cNvPr>
          <p:cNvSpPr/>
          <p:nvPr/>
        </p:nvSpPr>
        <p:spPr>
          <a:xfrm>
            <a:off x="89768" y="2966413"/>
            <a:ext cx="1209042" cy="4945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F1</a:t>
            </a:r>
          </a:p>
          <a:p>
            <a:pPr algn="ctr"/>
            <a:endParaRPr lang="en-US" altLang="zh-CN" dirty="0"/>
          </a:p>
        </p:txBody>
      </p:sp>
      <p:sp>
        <p:nvSpPr>
          <p:cNvPr id="49" name="矩形 39">
            <a:extLst>
              <a:ext uri="{FF2B5EF4-FFF2-40B4-BE49-F238E27FC236}">
                <a16:creationId xmlns:a16="http://schemas.microsoft.com/office/drawing/2014/main" id="{96C3664A-8667-455A-B3F3-1A55FBCA5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36" y="912365"/>
            <a:ext cx="642419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AHB(F1)/APB2(F4)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接口两部分组成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矩形 39">
            <a:extLst>
              <a:ext uri="{FF2B5EF4-FFF2-40B4-BE49-F238E27FC236}">
                <a16:creationId xmlns:a16="http://schemas.microsoft.com/office/drawing/2014/main" id="{10B5F700-5B7C-44E4-9C0E-4372084B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496" y="1326374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矩形 39">
            <a:extLst>
              <a:ext uri="{FF2B5EF4-FFF2-40B4-BE49-F238E27FC236}">
                <a16:creationId xmlns:a16="http://schemas.microsoft.com/office/drawing/2014/main" id="{1BEB99C5-11CF-41BA-A9E1-397C0634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496" y="3345293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AHB/APB2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 39">
            <a:extLst>
              <a:ext uri="{FF2B5EF4-FFF2-40B4-BE49-F238E27FC236}">
                <a16:creationId xmlns:a16="http://schemas.microsoft.com/office/drawing/2014/main" id="{AD4F85BD-2C45-4DAD-8191-77512D0AA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941" y="1326374"/>
            <a:ext cx="249175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卡特有的功能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矩形 39">
            <a:extLst>
              <a:ext uri="{FF2B5EF4-FFF2-40B4-BE49-F238E27FC236}">
                <a16:creationId xmlns:a16="http://schemas.microsoft.com/office/drawing/2014/main" id="{26686775-809A-43E2-A3C0-A07143131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805" y="1705881"/>
            <a:ext cx="1432469" cy="148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产生时钟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发送命令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接收应答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双向传输数据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矩形 39">
            <a:extLst>
              <a:ext uri="{FF2B5EF4-FFF2-40B4-BE49-F238E27FC236}">
                <a16:creationId xmlns:a16="http://schemas.microsoft.com/office/drawing/2014/main" id="{4146FB66-F6BC-4684-BB6D-17C619075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31" y="3345293"/>
            <a:ext cx="1874666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访问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产生中断请求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产生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C75A3CE-C34F-4987-9E69-8D22C59B024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157330" y="3809284"/>
            <a:ext cx="0" cy="29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B8A82A-C338-4EC7-995D-5C2079EC4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228" y="4080445"/>
            <a:ext cx="948201" cy="5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HCLK/2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68246F3-3D65-4C85-BD38-0D3B2714CF87}"/>
              </a:ext>
            </a:extLst>
          </p:cNvPr>
          <p:cNvCxnSpPr>
            <a:cxnSpLocks/>
            <a:stCxn id="60" idx="0"/>
            <a:endCxn id="23" idx="2"/>
          </p:cNvCxnSpPr>
          <p:nvPr/>
        </p:nvCxnSpPr>
        <p:spPr>
          <a:xfrm flipV="1">
            <a:off x="3805962" y="3809284"/>
            <a:ext cx="0" cy="258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D26499BB-D9FC-449D-BB93-9042BB053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861" y="4068278"/>
            <a:ext cx="94820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SDIOCLK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5E1A229-F0F6-43DA-837C-8C4FA66E9B31}"/>
              </a:ext>
            </a:extLst>
          </p:cNvPr>
          <p:cNvSpPr/>
          <p:nvPr/>
        </p:nvSpPr>
        <p:spPr>
          <a:xfrm>
            <a:off x="1552809" y="3830029"/>
            <a:ext cx="1209042" cy="4945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F1</a:t>
            </a:r>
          </a:p>
          <a:p>
            <a:pPr algn="ctr"/>
            <a:endParaRPr lang="en-US" altLang="zh-CN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0741D8F-9848-4B83-9E4C-3E69D9886932}"/>
              </a:ext>
            </a:extLst>
          </p:cNvPr>
          <p:cNvSpPr/>
          <p:nvPr/>
        </p:nvSpPr>
        <p:spPr>
          <a:xfrm>
            <a:off x="1552808" y="4337834"/>
            <a:ext cx="1209042" cy="49459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F4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C34A9E7-9B63-438B-8D8F-92E32AEC116F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5631338" y="1936383"/>
            <a:ext cx="1129467" cy="138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4EDEB7-BE84-4AEA-84C7-0862E46DB107}"/>
              </a:ext>
            </a:extLst>
          </p:cNvPr>
          <p:cNvCxnSpPr>
            <a:endCxn id="43" idx="3"/>
          </p:cNvCxnSpPr>
          <p:nvPr/>
        </p:nvCxnSpPr>
        <p:spPr>
          <a:xfrm flipH="1">
            <a:off x="5867673" y="2285366"/>
            <a:ext cx="893132" cy="3319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788B16C2-C4C3-4A35-A4BF-500255B3737B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5867673" y="2617317"/>
            <a:ext cx="837927" cy="469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A571076-B7E2-4544-B069-5443F858D6DC}"/>
              </a:ext>
            </a:extLst>
          </p:cNvPr>
          <p:cNvCxnSpPr>
            <a:endCxn id="44" idx="3"/>
          </p:cNvCxnSpPr>
          <p:nvPr/>
        </p:nvCxnSpPr>
        <p:spPr>
          <a:xfrm flipH="1">
            <a:off x="5867335" y="3017045"/>
            <a:ext cx="893470" cy="1461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0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65" grpId="0" animBg="1"/>
      <p:bldP spid="6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21920" y="420739"/>
            <a:ext cx="246214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外设的三个时钟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DAA4895-1B56-4290-A201-BA78D394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34" y="795638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2DB6D82-6394-43C3-B248-15019D878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20" y="1099271"/>
            <a:ext cx="6320324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适配器中的时钟产生器在外部引脚输出的通信时钟信号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不同总线协议，最高时钟频率不同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每个时钟脉冲传输的是命令或数据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DA901E93-D9AD-4F7E-94BF-7B41C87A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34" y="2223764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SDIOCLK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95869AF3-F391-446C-BEED-B43A2603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20" y="2495266"/>
            <a:ext cx="4540955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适配器的工作时钟：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来自主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的独立输出，和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PLLCLK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B406AA66-4375-4D88-86A8-6BDCA607B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34" y="3278031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HCLK/2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9018B691-290A-42A9-AF19-DAD64D6C7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20" y="3691464"/>
            <a:ext cx="8846260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以此时钟访问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总线接口时钟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(HCLK/2)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36MHz     APB2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总线接口时钟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(PCLK2)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84(F407) / 90(F429)MHz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262C4448-8F7F-4E69-AB23-4CD83261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19" y="2020870"/>
            <a:ext cx="5186161" cy="8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卡初始化时，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不可超过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初始化完成后，可设为最大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不可超过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卡最大操作频率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25MHz)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并可更改数据总线宽度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默认只用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进行初始化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FA47BC05-FC2E-48CD-B542-B6F1ED170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50" y="1686556"/>
            <a:ext cx="342377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 = SDIOCLK / (2 + CLKDIV)</a:t>
            </a:r>
          </a:p>
        </p:txBody>
      </p:sp>
    </p:spTree>
    <p:extLst>
      <p:ext uri="{BB962C8B-B14F-4D97-AF65-F5344CB8AC3E}">
        <p14:creationId xmlns:p14="http://schemas.microsoft.com/office/powerpoint/2010/main" val="2609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19" grpId="0"/>
      <p:bldP spid="21" grpId="0"/>
      <p:bldP spid="22" grpId="0"/>
      <p:bldP spid="24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62835" y="541646"/>
            <a:ext cx="246214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A1AD4-C344-4DD5-A291-B5C233FA301F}"/>
              </a:ext>
            </a:extLst>
          </p:cNvPr>
          <p:cNvSpPr/>
          <p:nvPr/>
        </p:nvSpPr>
        <p:spPr>
          <a:xfrm>
            <a:off x="1157124" y="1145604"/>
            <a:ext cx="3429746" cy="24797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A9D5D5-12E6-4F2B-BF1C-C3A5140B657F}"/>
              </a:ext>
            </a:extLst>
          </p:cNvPr>
          <p:cNvSpPr/>
          <p:nvPr/>
        </p:nvSpPr>
        <p:spPr>
          <a:xfrm>
            <a:off x="1407203" y="1911734"/>
            <a:ext cx="844152" cy="11762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适配器寄存器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D1705D-C26F-44AE-88D7-C57712E2E10E}"/>
              </a:ext>
            </a:extLst>
          </p:cNvPr>
          <p:cNvSpPr/>
          <p:nvPr/>
        </p:nvSpPr>
        <p:spPr>
          <a:xfrm>
            <a:off x="2598144" y="1301492"/>
            <a:ext cx="1773548" cy="3906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控制单元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98AC29-6802-467E-A81C-1F40F5283A40}"/>
              </a:ext>
            </a:extLst>
          </p:cNvPr>
          <p:cNvCxnSpPr>
            <a:cxnSpLocks/>
          </p:cNvCxnSpPr>
          <p:nvPr/>
        </p:nvCxnSpPr>
        <p:spPr>
          <a:xfrm>
            <a:off x="909731" y="2937677"/>
            <a:ext cx="49747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42BB6F8-98E8-4B8E-A091-9BD7DF3A5AE2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4371692" y="3049495"/>
            <a:ext cx="3564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CF24799-720D-4480-947A-A6BD83E9E2FA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4371692" y="2201516"/>
            <a:ext cx="3564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FB0C516-66F7-4B2C-8856-0166C38953D1}"/>
              </a:ext>
            </a:extLst>
          </p:cNvPr>
          <p:cNvCxnSpPr>
            <a:cxnSpLocks/>
          </p:cNvCxnSpPr>
          <p:nvPr/>
        </p:nvCxnSpPr>
        <p:spPr>
          <a:xfrm>
            <a:off x="4371692" y="1496383"/>
            <a:ext cx="3365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42A83D2-DD8B-4ABF-8FB8-ED57A7E2D348}"/>
              </a:ext>
            </a:extLst>
          </p:cNvPr>
          <p:cNvCxnSpPr>
            <a:cxnSpLocks/>
          </p:cNvCxnSpPr>
          <p:nvPr/>
        </p:nvCxnSpPr>
        <p:spPr>
          <a:xfrm>
            <a:off x="2251355" y="2298036"/>
            <a:ext cx="109360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9BBF322-8455-4ED8-8097-BC6FC4B6E180}"/>
              </a:ext>
            </a:extLst>
          </p:cNvPr>
          <p:cNvCxnSpPr>
            <a:cxnSpLocks/>
          </p:cNvCxnSpPr>
          <p:nvPr/>
        </p:nvCxnSpPr>
        <p:spPr>
          <a:xfrm>
            <a:off x="2251355" y="3235942"/>
            <a:ext cx="109360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98E600B-1B1E-49E6-8503-F36E0568703B}"/>
              </a:ext>
            </a:extLst>
          </p:cNvPr>
          <p:cNvCxnSpPr>
            <a:cxnSpLocks/>
          </p:cNvCxnSpPr>
          <p:nvPr/>
        </p:nvCxnSpPr>
        <p:spPr>
          <a:xfrm flipV="1">
            <a:off x="3856586" y="3521101"/>
            <a:ext cx="0" cy="29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44D29932-58F9-4845-97B4-8306EE62C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267" y="3813663"/>
            <a:ext cx="948201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HCLK/2</a:t>
            </a:r>
          </a:p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PCLK2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086768E-FBC9-48BF-B11F-3B0693BB0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485" y="3813663"/>
            <a:ext cx="948201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SDIOCLK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1488598-95D2-42C4-B1A3-C2B409E26871}"/>
              </a:ext>
            </a:extLst>
          </p:cNvPr>
          <p:cNvSpPr/>
          <p:nvPr/>
        </p:nvSpPr>
        <p:spPr>
          <a:xfrm>
            <a:off x="1407706" y="3090047"/>
            <a:ext cx="843649" cy="3121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endParaRPr lang="zh-CN" altLang="en-US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EDDAA58-16D2-4812-84F9-2FBB31422DBD}"/>
              </a:ext>
            </a:extLst>
          </p:cNvPr>
          <p:cNvSpPr/>
          <p:nvPr/>
        </p:nvSpPr>
        <p:spPr>
          <a:xfrm>
            <a:off x="3344960" y="2006196"/>
            <a:ext cx="1026732" cy="3906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命令通道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D82067-2006-4D18-AA7C-2D7A189331F3}"/>
              </a:ext>
            </a:extLst>
          </p:cNvPr>
          <p:cNvSpPr/>
          <p:nvPr/>
        </p:nvSpPr>
        <p:spPr>
          <a:xfrm>
            <a:off x="3344960" y="2696832"/>
            <a:ext cx="1026732" cy="7053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数据通道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25DC032E-C80E-444B-84EF-8D9E78F47B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86612" y="1733140"/>
            <a:ext cx="391037" cy="309021"/>
          </a:xfrm>
          <a:prstGeom prst="bentConnector3">
            <a:avLst>
              <a:gd name="adj1" fmla="val -15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37255A4-D9FE-4516-B878-5D9A4F939E0C}"/>
              </a:ext>
            </a:extLst>
          </p:cNvPr>
          <p:cNvCxnSpPr>
            <a:cxnSpLocks/>
          </p:cNvCxnSpPr>
          <p:nvPr/>
        </p:nvCxnSpPr>
        <p:spPr>
          <a:xfrm>
            <a:off x="2248116" y="3013936"/>
            <a:ext cx="1093605" cy="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8700D2FB-3B4C-4083-B4FA-2F622000A7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51080" y="2021842"/>
            <a:ext cx="1123289" cy="464472"/>
          </a:xfrm>
          <a:prstGeom prst="bentConnector3">
            <a:avLst>
              <a:gd name="adj1" fmla="val -200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AB7E9531-C523-4D5F-A0FF-89C796BC8B4B}"/>
              </a:ext>
            </a:extLst>
          </p:cNvPr>
          <p:cNvCxnSpPr>
            <a:cxnSpLocks/>
          </p:cNvCxnSpPr>
          <p:nvPr/>
        </p:nvCxnSpPr>
        <p:spPr>
          <a:xfrm flipV="1">
            <a:off x="2259673" y="1692132"/>
            <a:ext cx="488920" cy="383734"/>
          </a:xfrm>
          <a:prstGeom prst="bentConnector3">
            <a:avLst>
              <a:gd name="adj1" fmla="val 99094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7C5D9EC-98BC-4082-BFF1-1DE06A9D8E9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1829531" y="3513667"/>
            <a:ext cx="2837" cy="299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AA0C14C-BC6A-4CC3-B4BD-A09E0BD7CE35}"/>
              </a:ext>
            </a:extLst>
          </p:cNvPr>
          <p:cNvCxnSpPr>
            <a:cxnSpLocks/>
          </p:cNvCxnSpPr>
          <p:nvPr/>
        </p:nvCxnSpPr>
        <p:spPr>
          <a:xfrm>
            <a:off x="909731" y="3235942"/>
            <a:ext cx="49747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1F59C843-42C5-490A-A054-06F1FACD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28" y="2858318"/>
            <a:ext cx="1260524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至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5B6A26C-045F-4789-9C10-21DFCBFC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756" y="2933045"/>
            <a:ext cx="1086187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SDIO_D[7:0]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3044063-23F6-4E6C-AC05-398EE32A4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756" y="2073777"/>
            <a:ext cx="1086187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SDIO_CMD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67424F0-6063-4F0E-988B-194185B7E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33" y="1371693"/>
            <a:ext cx="1086187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</a:p>
        </p:txBody>
      </p:sp>
      <p:sp>
        <p:nvSpPr>
          <p:cNvPr id="87" name="矩形 39">
            <a:extLst>
              <a:ext uri="{FF2B5EF4-FFF2-40B4-BE49-F238E27FC236}">
                <a16:creationId xmlns:a16="http://schemas.microsoft.com/office/drawing/2014/main" id="{0D9470FA-E8D9-46E2-A8C9-CE656A892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941" y="567166"/>
            <a:ext cx="675662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卡特有的功能：产生时钟、发送命令、接收应答、双向传输数据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D4C182F-7B5C-4069-B00A-350A5BCD97E4}"/>
              </a:ext>
            </a:extLst>
          </p:cNvPr>
          <p:cNvSpPr/>
          <p:nvPr/>
        </p:nvSpPr>
        <p:spPr>
          <a:xfrm>
            <a:off x="1358267" y="1843666"/>
            <a:ext cx="939069" cy="1697096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BD9A002-40C1-4FCA-8F4D-2F9E2C5BF8F6}"/>
              </a:ext>
            </a:extLst>
          </p:cNvPr>
          <p:cNvSpPr/>
          <p:nvPr/>
        </p:nvSpPr>
        <p:spPr>
          <a:xfrm>
            <a:off x="2558085" y="1240580"/>
            <a:ext cx="1889424" cy="2300181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C7C442E-2382-4036-93EE-B02559D2E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580" y="1180363"/>
            <a:ext cx="352168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控制单元：电源管理和时钟管理功能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7D7777E-D9CF-4FC3-94F1-29F286F43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580" y="1519276"/>
            <a:ext cx="352168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命令通道：控制命令发送并接收响应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3897BDE-F40A-4707-A038-D694074AA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147" y="1864332"/>
            <a:ext cx="230255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命令通道状态机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(CPSM)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CFAB54E-7AD5-4D1C-9FCB-C530FAD20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580" y="2415023"/>
            <a:ext cx="363319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数据通道：负责主机和卡之间传输数据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CD5C070-354A-4CEC-A85E-74D4FBBA9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146" y="2740550"/>
            <a:ext cx="230255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数据通道状态机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(DPSM)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8ABA2A8-98FE-4012-8A87-D4574F2FD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580" y="3364706"/>
            <a:ext cx="3633196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：具有发送和接收数据缓冲器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04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0" grpId="0"/>
      <p:bldP spid="91" grpId="0"/>
      <p:bldP spid="98" grpId="0"/>
      <p:bldP spid="99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447185" y="608171"/>
            <a:ext cx="8696814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假如对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卡的操作跟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EEPROM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NOR FLASH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操作一样，读写数据并验证数据的正确性，不需要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文件系统。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A7602CAA-9E03-41C0-9A67-7D1CD079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86" y="1471163"/>
            <a:ext cx="8696814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卡经常被用在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Window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操作系统上存取数据，就得使用操作系统支持的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exFAT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文件系统。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8EE1DC-22B4-480F-B846-77FF0D04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20" y="2445315"/>
            <a:ext cx="1640695" cy="7894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DA14B9-B5F3-40D9-90A9-BE2A67F0F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87" y="2032358"/>
            <a:ext cx="18288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E6D0A-040C-4636-AA03-E30652B8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8166"/>
            <a:ext cx="5232891" cy="4383291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9493B512-42BA-4A9C-A4A4-7060EBA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35" y="812892"/>
            <a:ext cx="444246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 置位发送使能，写命令寄存器：命令开始发送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CF3CBD2F-5915-4B7A-9631-D41F817C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890" y="2857623"/>
            <a:ext cx="326341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命令发送完成后设置状态标志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6B6A9470-664D-4FB9-9710-A92DEAEE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35" y="1130177"/>
            <a:ext cx="444246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 不需要响应，进入空闲状态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F131A651-1ED5-4E36-B669-5866D72AC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35" y="1447462"/>
            <a:ext cx="469392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 如果还需响应，进入等待状态，启动命令定时器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F55E3B75-AF4E-433D-823A-68532349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35" y="1764747"/>
            <a:ext cx="483870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 超时未接收到响应，置位超时标志，进入空闲状态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5E4A54B6-68D5-4D23-941E-53CDF7E1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35" y="2082031"/>
            <a:ext cx="403860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 接收响应完成，根据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设置状态寄存器</a:t>
            </a: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6EEB3149-B603-4731-A471-C52607851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35707"/>
            <a:ext cx="4442460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接收响应超时固定为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</a:t>
            </a: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566BAABA-ABB4-493A-B91B-98307980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1" y="376488"/>
            <a:ext cx="557784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命令通道进入空闲至少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CPSM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进入空闲状态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D01DAB-4D92-46FA-9C0D-132B4DC3EA03}"/>
              </a:ext>
            </a:extLst>
          </p:cNvPr>
          <p:cNvSpPr/>
          <p:nvPr/>
        </p:nvSpPr>
        <p:spPr>
          <a:xfrm>
            <a:off x="967740" y="2273140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15F986-8251-4F34-8BC1-86A85DA7E183}"/>
              </a:ext>
            </a:extLst>
          </p:cNvPr>
          <p:cNvSpPr/>
          <p:nvPr/>
        </p:nvSpPr>
        <p:spPr>
          <a:xfrm>
            <a:off x="2011680" y="2485900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8A4ABD-48E6-4404-8AE4-5167FC3A69D7}"/>
              </a:ext>
            </a:extLst>
          </p:cNvPr>
          <p:cNvSpPr/>
          <p:nvPr/>
        </p:nvSpPr>
        <p:spPr>
          <a:xfrm>
            <a:off x="1269734" y="4280337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B6F0A5-E039-41CD-A0D7-6B088446081A}"/>
              </a:ext>
            </a:extLst>
          </p:cNvPr>
          <p:cNvSpPr/>
          <p:nvPr/>
        </p:nvSpPr>
        <p:spPr>
          <a:xfrm>
            <a:off x="2979420" y="2345073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285228-1D9C-4FC4-A7C4-CF5179CE8257}"/>
              </a:ext>
            </a:extLst>
          </p:cNvPr>
          <p:cNvSpPr/>
          <p:nvPr/>
        </p:nvSpPr>
        <p:spPr>
          <a:xfrm>
            <a:off x="4419600" y="3362460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</a:p>
        </p:txBody>
      </p:sp>
      <p:sp>
        <p:nvSpPr>
          <p:cNvPr id="27" name="矩形 39">
            <a:extLst>
              <a:ext uri="{FF2B5EF4-FFF2-40B4-BE49-F238E27FC236}">
                <a16:creationId xmlns:a16="http://schemas.microsoft.com/office/drawing/2014/main" id="{48F1A82D-B458-4F43-AB6C-77EDAD68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890" y="3216329"/>
            <a:ext cx="3263410" cy="1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CMDREND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：响应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正常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CCRCFAIL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：响应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失败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CMDSENT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：发送了不需要响应的命令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CTIMEOUT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：响应超时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CMDACT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：正在进行命令传输</a:t>
            </a:r>
          </a:p>
        </p:txBody>
      </p:sp>
    </p:spTree>
    <p:extLst>
      <p:ext uri="{BB962C8B-B14F-4D97-AF65-F5344CB8AC3E}">
        <p14:creationId xmlns:p14="http://schemas.microsoft.com/office/powerpoint/2010/main" val="2584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2" grpId="0"/>
      <p:bldP spid="2" grpId="0" animBg="1"/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9B57B1C-6E26-447C-A9C4-FB5384B8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895"/>
            <a:ext cx="5728855" cy="43715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75F4C9B9-926A-4071-9B39-9D33968DC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86" y="490967"/>
            <a:ext cx="4502159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空闲：置位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DCTRL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DTEN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，启动数据定时器；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并根据数据方向跳转到①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Wait_R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或②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Wait_S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B6971D-9EFE-4204-A5BD-BB90F378EC6A}"/>
              </a:ext>
            </a:extLst>
          </p:cNvPr>
          <p:cNvSpPr/>
          <p:nvPr/>
        </p:nvSpPr>
        <p:spPr>
          <a:xfrm>
            <a:off x="3851478" y="1138175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A724F1-80AF-4BF7-BE69-CF2D930D93A9}"/>
              </a:ext>
            </a:extLst>
          </p:cNvPr>
          <p:cNvSpPr/>
          <p:nvPr/>
        </p:nvSpPr>
        <p:spPr>
          <a:xfrm>
            <a:off x="2787645" y="2043259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96136E-6614-4B05-B589-9AC9BB699CF0}"/>
              </a:ext>
            </a:extLst>
          </p:cNvPr>
          <p:cNvSpPr/>
          <p:nvPr/>
        </p:nvSpPr>
        <p:spPr>
          <a:xfrm>
            <a:off x="4524201" y="3018625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F3983D-4F51-4188-AA0C-E75B73A2CD19}"/>
              </a:ext>
            </a:extLst>
          </p:cNvPr>
          <p:cNvSpPr/>
          <p:nvPr/>
        </p:nvSpPr>
        <p:spPr>
          <a:xfrm>
            <a:off x="3256386" y="3018625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CCC8AA-BEBA-46A8-9A80-FC14F16B29A4}"/>
              </a:ext>
            </a:extLst>
          </p:cNvPr>
          <p:cNvSpPr/>
          <p:nvPr/>
        </p:nvSpPr>
        <p:spPr>
          <a:xfrm>
            <a:off x="1783080" y="3909716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</a:p>
        </p:txBody>
      </p:sp>
      <p:sp>
        <p:nvSpPr>
          <p:cNvPr id="34" name="矩形 39">
            <a:extLst>
              <a:ext uri="{FF2B5EF4-FFF2-40B4-BE49-F238E27FC236}">
                <a16:creationId xmlns:a16="http://schemas.microsoft.com/office/drawing/2014/main" id="{A073D9A3-2B82-425E-9C89-252A3B04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241" y="1021645"/>
            <a:ext cx="4299756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Wait_R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：在超时到来前接收到起始位，跳转到③接收；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      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超时就跳转到空闲状态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9">
            <a:extLst>
              <a:ext uri="{FF2B5EF4-FFF2-40B4-BE49-F238E27FC236}">
                <a16:creationId xmlns:a16="http://schemas.microsoft.com/office/drawing/2014/main" id="{25743EE8-841B-4EB9-AF3C-14F1FE524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0" y="4580005"/>
            <a:ext cx="5136227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接收：可在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寄存器进行读取，若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失败，跳转到④空闲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 39">
            <a:extLst>
              <a:ext uri="{FF2B5EF4-FFF2-40B4-BE49-F238E27FC236}">
                <a16:creationId xmlns:a16="http://schemas.microsoft.com/office/drawing/2014/main" id="{CBF68774-ED2A-487B-9B44-408D9D619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244" y="1606402"/>
            <a:ext cx="4299756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Wait_S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寄存器非空，跳转到⑤发送状态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9">
            <a:extLst>
              <a:ext uri="{FF2B5EF4-FFF2-40B4-BE49-F238E27FC236}">
                <a16:creationId xmlns:a16="http://schemas.microsoft.com/office/drawing/2014/main" id="{F95EAB6B-BBBB-48C4-8351-FDE6971B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93" y="4337841"/>
            <a:ext cx="3902305" cy="4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发送：开始发送数据，发送完产生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STOP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，跳转到⑥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Busy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4392C2A-183C-4313-A7EF-9EABC73B2621}"/>
              </a:ext>
            </a:extLst>
          </p:cNvPr>
          <p:cNvSpPr/>
          <p:nvPr/>
        </p:nvSpPr>
        <p:spPr>
          <a:xfrm>
            <a:off x="836119" y="3223432"/>
            <a:ext cx="320040" cy="347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⑥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DDA9AF2-1AE9-4536-9BD8-D3930729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668" y="2218686"/>
            <a:ext cx="3978333" cy="9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Busy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：等待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状态标志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不匹配：置位错误标志，跳转空闲状态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CRC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匹配：若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非低电平就跳转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Wait_S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超时：置位标志跳转空闲状态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A27BAEE-900A-4361-8910-BA3079CD9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22" y="499772"/>
            <a:ext cx="2302551" cy="2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数据通道状态机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(DPSM)</a:t>
            </a:r>
          </a:p>
        </p:txBody>
      </p:sp>
    </p:spTree>
    <p:extLst>
      <p:ext uri="{BB962C8B-B14F-4D97-AF65-F5344CB8AC3E}">
        <p14:creationId xmlns:p14="http://schemas.microsoft.com/office/powerpoint/2010/main" val="16724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7" grpId="0"/>
      <p:bldP spid="38" grpId="0"/>
      <p:bldP spid="39" grpId="0" animBg="1"/>
      <p:bldP spid="4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6522" y="452436"/>
            <a:ext cx="246214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DAA4895-1B56-4290-A201-BA78D394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78" y="814485"/>
            <a:ext cx="617256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包括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个字的数据缓冲，和发送与接收电路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2DB6D82-6394-43C3-B248-15019D878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54" y="1128288"/>
            <a:ext cx="8365121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TXACT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RXACT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标志分别表明当前处于发送还是接收状态，由数据通道子单元对这两个标志互斥的置位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DA901E93-D9AD-4F7E-94BF-7B41C87A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54" y="1787098"/>
            <a:ext cx="234305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95869AF3-F391-446C-BEED-B43A2603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400" y="2164299"/>
            <a:ext cx="7471503" cy="91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发送数据时，由数据通道单元置位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TXACT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，表示数据传输正在进行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TXACT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APB2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(F4)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AHB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(F1)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将数据写入到发送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相关状态：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,TXFIFO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,TXFIFO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,TX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DAVL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,TX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UNDERRUN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B406AA66-4375-4D88-86A8-6BDCA607B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54" y="3313233"/>
            <a:ext cx="191930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9018B691-290A-42A9-AF19-DAD64D6C7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400" y="3706566"/>
            <a:ext cx="7334344" cy="91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接收数据时，由数据通道单元置位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RXACT</a:t>
            </a: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RXACT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，通过接收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存放从数据通道接收到的数据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的相关状态：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,RXFIFO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,RXFIFO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,RX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DAVL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,RX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OVERR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6544194-1292-4883-A66B-99FA77101779}"/>
              </a:ext>
            </a:extLst>
          </p:cNvPr>
          <p:cNvSpPr/>
          <p:nvPr/>
        </p:nvSpPr>
        <p:spPr>
          <a:xfrm>
            <a:off x="4084350" y="3405125"/>
            <a:ext cx="1973581" cy="26437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SDIO_STA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状态寄存器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D6C2671-616F-4B10-981E-9D93ED95A90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071141" y="3037745"/>
            <a:ext cx="0" cy="367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D5F72-6DFB-4080-BACE-1A0E4010EA2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71141" y="3669499"/>
            <a:ext cx="0" cy="7182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D17D54-7A70-4ACB-A8CB-097D9E65C7A1}"/>
              </a:ext>
            </a:extLst>
          </p:cNvPr>
          <p:cNvSpPr/>
          <p:nvPr/>
        </p:nvSpPr>
        <p:spPr>
          <a:xfrm>
            <a:off x="5635482" y="4569794"/>
            <a:ext cx="3168538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上溢：写满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后继续写则导致上溢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9B347B1-3592-47F6-BF68-5FCA290B5CFA}"/>
              </a:ext>
            </a:extLst>
          </p:cNvPr>
          <p:cNvSpPr/>
          <p:nvPr/>
        </p:nvSpPr>
        <p:spPr>
          <a:xfrm>
            <a:off x="5635482" y="3046318"/>
            <a:ext cx="3168538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下溢：读空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后继续读则导致下溢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31F68CC-AE0C-47F6-A007-6BE96AE3BC3C}"/>
              </a:ext>
            </a:extLst>
          </p:cNvPr>
          <p:cNvSpPr/>
          <p:nvPr/>
        </p:nvSpPr>
        <p:spPr>
          <a:xfrm>
            <a:off x="6657334" y="3706566"/>
            <a:ext cx="1130445" cy="3457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硬件流控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DE09BC5-81EB-459C-A32B-9DE539B0CADA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H="1" flipV="1">
            <a:off x="7219751" y="3298318"/>
            <a:ext cx="2806" cy="4082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CC4ED0-25FA-4370-A6B5-090CE628B53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 flipH="1">
            <a:off x="7219751" y="4052279"/>
            <a:ext cx="2806" cy="5175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9">
            <a:extLst>
              <a:ext uri="{FF2B5EF4-FFF2-40B4-BE49-F238E27FC236}">
                <a16:creationId xmlns:a16="http://schemas.microsoft.com/office/drawing/2014/main" id="{C7407D37-2BF8-4C7E-B4F2-4B6CF6495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751" y="3444141"/>
            <a:ext cx="1924249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可避免发送模式下溢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9">
            <a:extLst>
              <a:ext uri="{FF2B5EF4-FFF2-40B4-BE49-F238E27FC236}">
                <a16:creationId xmlns:a16="http://schemas.microsoft.com/office/drawing/2014/main" id="{74AF5405-E4E2-4CB2-A921-0885217B8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751" y="4046816"/>
            <a:ext cx="1924249" cy="2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可避免接收模式上溢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76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19" grpId="0"/>
      <p:bldP spid="21" grpId="0"/>
      <p:bldP spid="22" grpId="0"/>
      <p:bldP spid="15" grpId="0" animBg="1"/>
      <p:bldP spid="23" grpId="0" animBg="1"/>
      <p:bldP spid="24" grpId="0" animBg="1"/>
      <p:bldP spid="26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8" y="452436"/>
            <a:ext cx="246214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命令格式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DAA4895-1B56-4290-A201-BA78D394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8" y="848705"/>
            <a:ext cx="8407042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命令是用于开始一项操作。命令在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线上串行发送，属于半双工模式，命令和响应可分别发送和接收。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0BD713-653C-4A21-A6C0-28306054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6" y="2401690"/>
            <a:ext cx="4324598" cy="19000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402DA9-EA1A-4610-922D-7BD7D701A3EF}"/>
              </a:ext>
            </a:extLst>
          </p:cNvPr>
          <p:cNvSpPr txBox="1"/>
          <p:nvPr/>
        </p:nvSpPr>
        <p:spPr>
          <a:xfrm>
            <a:off x="714976" y="1560944"/>
            <a:ext cx="2173004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命令固定长度为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3F60AA-ACF2-4D89-82F7-170722748567}"/>
              </a:ext>
            </a:extLst>
          </p:cNvPr>
          <p:cNvSpPr txBox="1"/>
          <p:nvPr/>
        </p:nvSpPr>
        <p:spPr>
          <a:xfrm>
            <a:off x="714976" y="4294087"/>
            <a:ext cx="7964204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种响应类型，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位短响应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136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位长响应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种类型都有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错误检测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04396BC-F9BA-42B9-A298-C2D5841E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555" y="2654149"/>
            <a:ext cx="4442402" cy="16399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F521512-0532-4A77-8BA2-C9EB3266E1C5}"/>
              </a:ext>
            </a:extLst>
          </p:cNvPr>
          <p:cNvSpPr txBox="1"/>
          <p:nvPr/>
        </p:nvSpPr>
        <p:spPr>
          <a:xfrm>
            <a:off x="59656" y="1972713"/>
            <a:ext cx="9784080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 bit + 1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transmission bit + 6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command index + 32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argument + 7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 + 1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 bit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DDE643-ADA5-4F38-8105-0A7775F6C2C2}"/>
              </a:ext>
            </a:extLst>
          </p:cNvPr>
          <p:cNvSpPr/>
          <p:nvPr/>
        </p:nvSpPr>
        <p:spPr>
          <a:xfrm>
            <a:off x="2401072" y="2712737"/>
            <a:ext cx="1013460" cy="19812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6090F1F-046D-468D-92A1-334F9A43903A}"/>
              </a:ext>
            </a:extLst>
          </p:cNvPr>
          <p:cNvSpPr/>
          <p:nvPr/>
        </p:nvSpPr>
        <p:spPr>
          <a:xfrm>
            <a:off x="2401072" y="2987119"/>
            <a:ext cx="1013460" cy="19812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9F9E33-918A-4D22-B2F4-A05AAFEA7D3D}"/>
              </a:ext>
            </a:extLst>
          </p:cNvPr>
          <p:cNvSpPr/>
          <p:nvPr/>
        </p:nvSpPr>
        <p:spPr>
          <a:xfrm>
            <a:off x="2401072" y="3771426"/>
            <a:ext cx="1013460" cy="19812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C8FF28-1958-4FEA-A8A2-246336BDF158}"/>
              </a:ext>
            </a:extLst>
          </p:cNvPr>
          <p:cNvSpPr/>
          <p:nvPr/>
        </p:nvSpPr>
        <p:spPr>
          <a:xfrm>
            <a:off x="2401072" y="4042658"/>
            <a:ext cx="1013460" cy="19812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661E8E-16D2-4EBE-BC5F-7739F4F94C0F}"/>
              </a:ext>
            </a:extLst>
          </p:cNvPr>
          <p:cNvSpPr/>
          <p:nvPr/>
        </p:nvSpPr>
        <p:spPr>
          <a:xfrm>
            <a:off x="4589555" y="2359109"/>
            <a:ext cx="1508760" cy="307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硬件自动过滤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7F981D-4944-4822-91E8-595012204320}"/>
              </a:ext>
            </a:extLst>
          </p:cNvPr>
          <p:cNvSpPr/>
          <p:nvPr/>
        </p:nvSpPr>
        <p:spPr>
          <a:xfrm>
            <a:off x="2401072" y="3246757"/>
            <a:ext cx="1013460" cy="198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B6D8C60-007B-4EFE-AF27-2E7D3AAE7E82}"/>
              </a:ext>
            </a:extLst>
          </p:cNvPr>
          <p:cNvSpPr/>
          <p:nvPr/>
        </p:nvSpPr>
        <p:spPr>
          <a:xfrm>
            <a:off x="2401072" y="3523528"/>
            <a:ext cx="1013460" cy="198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58D504-782C-4A46-AB71-6323A895811F}"/>
              </a:ext>
            </a:extLst>
          </p:cNvPr>
          <p:cNvSpPr/>
          <p:nvPr/>
        </p:nvSpPr>
        <p:spPr>
          <a:xfrm>
            <a:off x="6944077" y="3782171"/>
            <a:ext cx="2087880" cy="198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A8A4A5-C729-4D1D-9C03-7159386A520A}"/>
              </a:ext>
            </a:extLst>
          </p:cNvPr>
          <p:cNvSpPr/>
          <p:nvPr/>
        </p:nvSpPr>
        <p:spPr>
          <a:xfrm>
            <a:off x="6190204" y="2359109"/>
            <a:ext cx="1508760" cy="307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寄存器设置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C102C8-3DAD-49C6-A245-76C1CCDF9A55}"/>
              </a:ext>
            </a:extLst>
          </p:cNvPr>
          <p:cNvSpPr/>
          <p:nvPr/>
        </p:nvSpPr>
        <p:spPr>
          <a:xfrm>
            <a:off x="3192515" y="3235705"/>
            <a:ext cx="1204225" cy="216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SDIO_CMD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20E85D-4A87-421A-A96E-343DC422C248}"/>
              </a:ext>
            </a:extLst>
          </p:cNvPr>
          <p:cNvSpPr/>
          <p:nvPr/>
        </p:nvSpPr>
        <p:spPr>
          <a:xfrm>
            <a:off x="3192515" y="3506396"/>
            <a:ext cx="1204225" cy="2128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SDIO_ARG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F11046-CE2D-4405-80EB-4C15DEF70D32}"/>
              </a:ext>
            </a:extLst>
          </p:cNvPr>
          <p:cNvSpPr/>
          <p:nvPr/>
        </p:nvSpPr>
        <p:spPr>
          <a:xfrm>
            <a:off x="7585068" y="3545791"/>
            <a:ext cx="1422176" cy="2147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SDIO_RESP1~4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9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97" y="548295"/>
            <a:ext cx="2265504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块数据传输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0E81E602-B93A-4A36-B70D-8E871A145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064" y="966918"/>
            <a:ext cx="4596652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卡通信一般以数据块的形式进行传输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DB8AD9-2D46-4152-95C6-708BD56C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56" y="1399392"/>
            <a:ext cx="6679976" cy="2344716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14FFB87B-57EA-45F3-97CE-40BA2239A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97" y="3886552"/>
            <a:ext cx="9075420" cy="8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卡在收到主机相关命令后，开始发送数据块到主机，所有数据块都带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CRC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校验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由硬件自动处理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；单块数据块读时，在收到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个数据块就停止，不需要发送停止命令。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多块数据块读时，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卡将一直发送数据给主机，直到接到主机发送的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STOP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7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14FFB87B-57EA-45F3-97CE-40BA2239A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17" y="3589765"/>
            <a:ext cx="8612963" cy="11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数据块写操作同数据块读操作基本类似，只是数据块写时，多了一个繁忙判断，新的数据块必须在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卡非繁忙时发送。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这里的繁忙信号由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卡拉低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硬件自动控制，不需要我们软件处理。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23BB89-74CF-44F7-97E8-330BEB6C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3" y="813902"/>
            <a:ext cx="7124700" cy="254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接口介绍（掌握）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命令与响应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块数据传输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CCB4CC68-3980-4366-991D-3ACA1B8C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10" y="384174"/>
            <a:ext cx="194782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6D4786A-5CCB-4194-8B4C-BBD7CB7FA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89750"/>
              </p:ext>
            </p:extLst>
          </p:nvPr>
        </p:nvGraphicFramePr>
        <p:xfrm>
          <a:off x="468733" y="796090"/>
          <a:ext cx="8377766" cy="394152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054296969"/>
                    </a:ext>
                  </a:extLst>
                </a:gridCol>
                <a:gridCol w="2398757">
                  <a:extLst>
                    <a:ext uri="{9D8B030D-6E8A-4147-A177-3AD203B41FA5}">
                      <a16:colId xmlns:a16="http://schemas.microsoft.com/office/drawing/2014/main" val="1296920376"/>
                    </a:ext>
                  </a:extLst>
                </a:gridCol>
                <a:gridCol w="4251009">
                  <a:extLst>
                    <a:ext uri="{9D8B030D-6E8A-4147-A177-3AD203B41FA5}">
                      <a16:colId xmlns:a16="http://schemas.microsoft.com/office/drawing/2014/main" val="3071798475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名称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作用</a:t>
                      </a:r>
                      <a:endParaRPr lang="zh-CN" sz="16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182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baseline="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SDIO_POWER</a:t>
                      </a:r>
                      <a:endParaRPr lang="zh-CN" sz="1600" b="0" kern="100" baseline="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电源控制寄存器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定义卡时钟的当前功能状态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60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SDIO_CLKCR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时钟控制寄存器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用于设置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SDIO_CK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输出时钟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设置分频系数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5018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SDIO_ARG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参数寄存器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用于存储命令参数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写命令之前先写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248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SDIO_CMD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命令寄存器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用于设置命令索引和命令类型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9475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SDIO_RESPCMD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命令响应寄存器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用于存储最后收到的命令响应中的命令索引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2329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SDIO_RESPx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(1~4)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命令响应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1~4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用于存放接收到的卡响应部分信息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715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SDIO_DTIMER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数据定时器寄存器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用于存储以卡时钟为周期的数据超时时间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13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SDIO_DLEN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数据长度寄存器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用于设置需要传输的数据字节长度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3819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SDIO_DCTRL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数据控制寄存器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用于控制数据通道状态机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45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SDIO_STA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状态寄存器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用于查询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控制器的当前状态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5164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SDIO_FIFO</a:t>
                      </a:r>
                      <a:endParaRPr lang="zh-CN" altLang="en-US" sz="1600" b="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FIFO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寄存器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用于接收或者发送</a:t>
                      </a:r>
                      <a:r>
                        <a:rPr lang="en-US" altLang="zh-CN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FIFO</a:t>
                      </a:r>
                      <a:r>
                        <a:rPr lang="zh-CN" altLang="en-US" sz="1600" b="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83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0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6" y="457368"/>
            <a:ext cx="3463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电源控制寄存器（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SDIO_POWER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C8F8B-303B-4BAA-8282-FBD38F1D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3" y="1065756"/>
            <a:ext cx="7080867" cy="7132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489CCF-7CC3-495C-A218-DE0A46153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83" y="2080074"/>
            <a:ext cx="7080869" cy="1284384"/>
          </a:xfrm>
          <a:prstGeom prst="rect">
            <a:avLst/>
          </a:prstGeom>
        </p:spPr>
      </p:pic>
      <p:sp>
        <p:nvSpPr>
          <p:cNvPr id="20" name="矩形 39">
            <a:extLst>
              <a:ext uri="{FF2B5EF4-FFF2-40B4-BE49-F238E27FC236}">
                <a16:creationId xmlns:a16="http://schemas.microsoft.com/office/drawing/2014/main" id="{D4321FF6-E209-445D-876C-E373CE395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17" y="3776801"/>
            <a:ext cx="8233233" cy="3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复位后，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PWRCTRL=00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，处于掉电状态。首先要给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PWRCTRL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223DEF-FE5A-4AC4-A194-F045A37DDBD3}"/>
              </a:ext>
            </a:extLst>
          </p:cNvPr>
          <p:cNvSpPr/>
          <p:nvPr/>
        </p:nvSpPr>
        <p:spPr>
          <a:xfrm>
            <a:off x="1715989" y="3148994"/>
            <a:ext cx="2196337" cy="201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6" y="463900"/>
            <a:ext cx="3463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时钟控制寄存器（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SDIO_CLKCR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02A96F-69FB-4498-A31A-B0BA108D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9" y="862115"/>
            <a:ext cx="6145904" cy="9507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25684-71ED-4692-B45C-F98905EE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1" y="1946425"/>
            <a:ext cx="5590512" cy="13184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CD9820-4357-45D6-AA94-22378C671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89" y="3242605"/>
            <a:ext cx="5584553" cy="1146303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83EF70BE-5A98-4B2B-97A7-684B0ECD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6" y="4465175"/>
            <a:ext cx="7297967" cy="3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注意：当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频率过快时，可能会导致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卡通信失败，此时，建议降低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试试。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8DABED-7216-4AF0-AC36-B82D8263F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56" y="3857908"/>
            <a:ext cx="108301" cy="1392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EEF7F81-5155-4D0E-AE31-9D2DDFA1D643}"/>
              </a:ext>
            </a:extLst>
          </p:cNvPr>
          <p:cNvSpPr/>
          <p:nvPr/>
        </p:nvSpPr>
        <p:spPr>
          <a:xfrm>
            <a:off x="1395676" y="2144901"/>
            <a:ext cx="2196337" cy="368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E1123B-C372-48EC-AFAF-10BEE7E6567D}"/>
              </a:ext>
            </a:extLst>
          </p:cNvPr>
          <p:cNvSpPr/>
          <p:nvPr/>
        </p:nvSpPr>
        <p:spPr>
          <a:xfrm>
            <a:off x="1397602" y="2888831"/>
            <a:ext cx="4512818" cy="16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AFC44C-214C-44E7-8282-FAEEF934F975}"/>
              </a:ext>
            </a:extLst>
          </p:cNvPr>
          <p:cNvSpPr/>
          <p:nvPr/>
        </p:nvSpPr>
        <p:spPr>
          <a:xfrm>
            <a:off x="1398646" y="3645356"/>
            <a:ext cx="2196337" cy="177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35442374-8C0F-41CB-BDD9-D81AB687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594" y="3494531"/>
            <a:ext cx="2578486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数据传输频率最大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25MHz</a:t>
            </a: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3AA5FB24-CC2A-48C5-9EA4-119314C6A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594" y="2381734"/>
            <a:ext cx="2578486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初始化频率最大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4BB4DD9C-3ABA-464E-9A45-911FB0FC9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594" y="2663064"/>
            <a:ext cx="2684919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 / (CLK_DIV + 2) &lt; 400KHz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74CA86BE-DCE6-4C59-B199-2B0323C16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594" y="3765614"/>
            <a:ext cx="1535570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CLKDIV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706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17" grpId="0" animBg="1"/>
      <p:bldP spid="18" grpId="0" animBg="1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649785" y="599651"/>
            <a:ext cx="7696363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速度等级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Speed Class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UHS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Speed Class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Video Speed Class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375053A-3CFF-4A4F-A368-CC2C6E6CD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753"/>
              </p:ext>
            </p:extLst>
          </p:nvPr>
        </p:nvGraphicFramePr>
        <p:xfrm>
          <a:off x="649785" y="1082591"/>
          <a:ext cx="7438696" cy="2894100"/>
        </p:xfrm>
        <a:graphic>
          <a:graphicData uri="http://schemas.openxmlformats.org/drawingml/2006/table">
            <a:tbl>
              <a:tblPr/>
              <a:tblGrid>
                <a:gridCol w="129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标志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串列数据最低写入速度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总线模式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用途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UHS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速度等级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30MB/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UHS-II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UHS-I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4K/2K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视频录制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10MB/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全高清视频录制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连续拍摄高清静态影像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Speed Class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Class 10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10MB/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高速（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HS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Class 6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6MB/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普通速度（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NS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）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高清或全高清视频录制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Class 4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4MB/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Class 2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2MB/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秒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一般视频录制</a:t>
                      </a:r>
                    </a:p>
                  </a:txBody>
                  <a:tcPr marL="91429" marR="91429" marT="45693" marB="4569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矩形 39">
            <a:extLst>
              <a:ext uri="{FF2B5EF4-FFF2-40B4-BE49-F238E27FC236}">
                <a16:creationId xmlns:a16="http://schemas.microsoft.com/office/drawing/2014/main" id="{2FAC8E2A-99E9-4B25-862D-4F5BCBAE8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85" y="4188169"/>
            <a:ext cx="660010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Video Speed Class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V30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V60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V90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对应不同视频格式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230AFD-4508-48E5-AD48-3877D21F541A}"/>
              </a:ext>
            </a:extLst>
          </p:cNvPr>
          <p:cNvSpPr/>
          <p:nvPr/>
        </p:nvSpPr>
        <p:spPr>
          <a:xfrm>
            <a:off x="2836090" y="4259113"/>
            <a:ext cx="1324430" cy="5177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UHS</a:t>
            </a:r>
            <a:r>
              <a:rPr lang="en-US" altLang="zh-CN" sz="1600" b="1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Ⅰ</a:t>
            </a:r>
            <a:endParaRPr lang="zh-CN" altLang="en-US" sz="1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59C248-55E6-47D5-B0E1-883E1ABF564A}"/>
              </a:ext>
            </a:extLst>
          </p:cNvPr>
          <p:cNvSpPr/>
          <p:nvPr/>
        </p:nvSpPr>
        <p:spPr>
          <a:xfrm>
            <a:off x="4336869" y="4259113"/>
            <a:ext cx="914399" cy="51773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ngsana New" panose="020B0502040204020203" pitchFamily="18" charset="-34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ngsana New" panose="020B0502040204020203" pitchFamily="18" charset="-34"/>
              </a:rPr>
              <a:t>UHS</a:t>
            </a:r>
            <a:r>
              <a:rPr lang="en-US" altLang="zh-CN" sz="1400" b="1" dirty="0" err="1">
                <a:solidFill>
                  <a:schemeClr val="bg1"/>
                </a:solidFill>
                <a:latin typeface="Angsana New" panose="020B0502040204020203" pitchFamily="18" charset="-34"/>
                <a:ea typeface="思源黑体 CN Normal" panose="020B0400000000000000" pitchFamily="34" charset="-122"/>
                <a:cs typeface="Angsana New" panose="020B0502040204020203" pitchFamily="18" charset="-34"/>
              </a:rPr>
              <a:t>Ⅱ</a:t>
            </a:r>
            <a:r>
              <a:rPr lang="en-US" altLang="zh-CN" sz="1400" b="1" dirty="0" err="1">
                <a:solidFill>
                  <a:schemeClr val="bg1"/>
                </a:solidFill>
                <a:latin typeface="Angsana New" panose="02020603050405020304" pitchFamily="18" charset="-34"/>
                <a:ea typeface="思源黑体 CN Normal" panose="020B0400000000000000" pitchFamily="34" charset="-122"/>
                <a:cs typeface="Angsana New" panose="02020603050405020304" pitchFamily="18" charset="-34"/>
              </a:rPr>
              <a:t>Ⅲ</a:t>
            </a:r>
            <a:endParaRPr lang="zh-CN" altLang="en-US" sz="1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07823B-39C2-4F8A-BFE6-2DAAAC2E9698}"/>
              </a:ext>
            </a:extLst>
          </p:cNvPr>
          <p:cNvSpPr/>
          <p:nvPr/>
        </p:nvSpPr>
        <p:spPr>
          <a:xfrm>
            <a:off x="1955955" y="1986930"/>
            <a:ext cx="3241687" cy="7841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2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6" y="529213"/>
            <a:ext cx="3463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SDIO_ARG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C7E1D6-1A9C-4D3C-90F9-B09024F3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056056"/>
            <a:ext cx="7159201" cy="14648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96B6E1-03A0-4C0C-85EA-2273644F255F}"/>
              </a:ext>
            </a:extLst>
          </p:cNvPr>
          <p:cNvSpPr/>
          <p:nvPr/>
        </p:nvSpPr>
        <p:spPr>
          <a:xfrm>
            <a:off x="4381500" y="2133600"/>
            <a:ext cx="337587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BF0D2A-3EBE-491A-A3E8-08E37044EFF0}"/>
              </a:ext>
            </a:extLst>
          </p:cNvPr>
          <p:cNvSpPr/>
          <p:nvPr/>
        </p:nvSpPr>
        <p:spPr>
          <a:xfrm>
            <a:off x="2072640" y="2319655"/>
            <a:ext cx="337587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6" y="465713"/>
            <a:ext cx="346329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A518A-1ADC-4EDC-ABD2-66A9544C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7" y="893693"/>
            <a:ext cx="7095714" cy="13625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D07F73-7D83-4D5D-A6D0-250190D89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1" y="2998284"/>
            <a:ext cx="7192560" cy="17404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4F0F1BC-A8DC-4F35-A5E4-A2AEEBB3C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" y="2397743"/>
            <a:ext cx="7207496" cy="624599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B4E74E2A-E08E-4C88-B9AD-0FA1F3BDA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595" y="4408259"/>
            <a:ext cx="3091058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，其值为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，索引就设置为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40BF2A7E-1C4A-4702-8B3F-5A4E868E0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828" y="3658544"/>
            <a:ext cx="1365005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根据命令需求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2B12AB-7114-4785-8C72-A938FEA551D8}"/>
              </a:ext>
            </a:extLst>
          </p:cNvPr>
          <p:cNvSpPr/>
          <p:nvPr/>
        </p:nvSpPr>
        <p:spPr>
          <a:xfrm>
            <a:off x="2039337" y="2801826"/>
            <a:ext cx="2196337" cy="177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3919FF93-A46E-4964-8F5A-09F18E79C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802" y="2710767"/>
            <a:ext cx="3091058" cy="3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一般情况下，开启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CPSM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，即设置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9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5" y="459363"/>
            <a:ext cx="436062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命令响应寄存器（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SDIO_RESPCMD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36976B-9547-4FA4-A14B-2D793638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7" y="862477"/>
            <a:ext cx="7426234" cy="6537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CBA282-AD16-4CA9-824A-FAB15CFF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7" y="1583184"/>
            <a:ext cx="7426234" cy="507310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B49764EE-5BF4-49E4-9228-627663C4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71" y="2140797"/>
            <a:ext cx="436062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SDIO_RESP1~4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1CA61A-98BD-4B74-A402-F3925B30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17" y="2550317"/>
            <a:ext cx="7426234" cy="10115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A15528-59E3-4F45-A267-6342D33D0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432" y="3594235"/>
            <a:ext cx="4928572" cy="12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5" y="465713"/>
            <a:ext cx="436062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数据定时器寄存器（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SDIO_DTIMER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3D278-F2D9-4BF0-BEBB-38D740F2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3" y="962711"/>
            <a:ext cx="6753497" cy="1184700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3E16235B-D686-4C6A-AC8A-D51CDB385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65" y="2598871"/>
            <a:ext cx="436062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数据长度寄存器（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SDIO_DLEN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6AD151-F2DF-437F-8ABE-18BEC200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3" y="3077238"/>
            <a:ext cx="6753497" cy="6976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24541D-AF0D-4072-87B2-58EC574EB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23" y="3791447"/>
            <a:ext cx="6753497" cy="453540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F384780-D3AC-4666-AB97-2F24D81B8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618" y="4349420"/>
            <a:ext cx="5159828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对于块数据传输，该寄存器值必须是数据块长度的倍数。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05BB63E1-2CED-4CC0-9D9E-E18F86E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617" y="2205219"/>
            <a:ext cx="7730263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在写入数据控制寄存器进行数据传输之前，必须先写入数据定时器寄存器和数据长度寄存器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1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91DDECA-B0A2-4705-B6FC-D85AA7C9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36" y="529344"/>
            <a:ext cx="6249035" cy="9646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45F4DD-136C-4743-A5AE-5186CB532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48"/>
          <a:stretch/>
        </p:blipFill>
        <p:spPr>
          <a:xfrm>
            <a:off x="3401689" y="1405518"/>
            <a:ext cx="5528951" cy="1803266"/>
          </a:xfrm>
          <a:prstGeom prst="rect">
            <a:avLst/>
          </a:prstGeom>
        </p:spPr>
      </p:pic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07" y="420993"/>
            <a:ext cx="4360629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数据控制寄存器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SDIO_DCTRL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95B32D-5DC5-47D8-A64A-3B1F59CA2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8"/>
          <a:stretch/>
        </p:blipFill>
        <p:spPr>
          <a:xfrm>
            <a:off x="3584037" y="3684768"/>
            <a:ext cx="5341599" cy="5155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86FF54-8841-41F5-B4DB-A04A7C80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221" y="4155709"/>
            <a:ext cx="5528950" cy="633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0029FC-536F-449C-8FE6-E7332A92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3"/>
          <a:stretch/>
        </p:blipFill>
        <p:spPr>
          <a:xfrm>
            <a:off x="3401688" y="3186116"/>
            <a:ext cx="5528951" cy="51557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84B873-F31E-4407-8D2E-E0AEA60A1EBB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014B90-27AC-4A73-9F75-A831A5D5A83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BE1CFF-DA34-4DA3-AC70-D5326227CB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0566853-8537-4C51-A364-C019BFE2AD50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810556-F03D-4FBD-ADDF-3395AC824BF1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269BEB-729D-4D28-BF44-6661320D965E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FC141F-BE4C-4050-B311-88BC9EC852BC}"/>
              </a:ext>
            </a:extLst>
          </p:cNvPr>
          <p:cNvSpPr/>
          <p:nvPr/>
        </p:nvSpPr>
        <p:spPr>
          <a:xfrm>
            <a:off x="6676794" y="1935629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F91AA2-9FFC-4A98-9D16-24C8F1732DD8}"/>
              </a:ext>
            </a:extLst>
          </p:cNvPr>
          <p:cNvSpPr/>
          <p:nvPr/>
        </p:nvSpPr>
        <p:spPr>
          <a:xfrm>
            <a:off x="4522067" y="3369915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7477EB-F31C-43AA-BF68-7F1266CCC14C}"/>
              </a:ext>
            </a:extLst>
          </p:cNvPr>
          <p:cNvSpPr/>
          <p:nvPr/>
        </p:nvSpPr>
        <p:spPr>
          <a:xfrm>
            <a:off x="4528598" y="3868695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5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0" y="455771"/>
            <a:ext cx="308750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SDIO_STA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89F2D3D-59A2-4297-839D-C8B70E6C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162"/>
            <a:ext cx="9146118" cy="390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03F9EA-E36C-4574-B44E-3AAEB88C8786}"/>
              </a:ext>
            </a:extLst>
          </p:cNvPr>
          <p:cNvSpPr/>
          <p:nvPr/>
        </p:nvSpPr>
        <p:spPr>
          <a:xfrm>
            <a:off x="393809" y="2328624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E94214-3921-43B4-8452-3EE5A24FCEA9}"/>
              </a:ext>
            </a:extLst>
          </p:cNvPr>
          <p:cNvSpPr/>
          <p:nvPr/>
        </p:nvSpPr>
        <p:spPr>
          <a:xfrm>
            <a:off x="393809" y="2571750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646478-DE07-4530-8C9D-464012CFC9B4}"/>
              </a:ext>
            </a:extLst>
          </p:cNvPr>
          <p:cNvSpPr/>
          <p:nvPr/>
        </p:nvSpPr>
        <p:spPr>
          <a:xfrm>
            <a:off x="393809" y="4314338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DAA53F-DE8C-45FE-9C2F-629F1B4926EC}"/>
              </a:ext>
            </a:extLst>
          </p:cNvPr>
          <p:cNvSpPr/>
          <p:nvPr/>
        </p:nvSpPr>
        <p:spPr>
          <a:xfrm>
            <a:off x="393809" y="4502666"/>
            <a:ext cx="2235780" cy="15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1A3BD85-8AF9-488F-87E9-C62A248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0" y="455771"/>
            <a:ext cx="381157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SDIO_FIFO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E9DFC-2E80-4446-922D-D970104E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2047925"/>
            <a:ext cx="7383780" cy="1522469"/>
          </a:xfrm>
          <a:prstGeom prst="rect">
            <a:avLst/>
          </a:prstGeom>
        </p:spPr>
      </p:pic>
      <p:sp>
        <p:nvSpPr>
          <p:cNvPr id="15" name="矩形 39">
            <a:extLst>
              <a:ext uri="{FF2B5EF4-FFF2-40B4-BE49-F238E27FC236}">
                <a16:creationId xmlns:a16="http://schemas.microsoft.com/office/drawing/2014/main" id="{490B1C3E-50A5-413D-86FF-BD997779C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9" y="1184256"/>
            <a:ext cx="8907780" cy="6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接收和发送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位宽度读或写一组寄存器，它在连续的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个地址上包含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个寄存器，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可以使用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读写多个操作数。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CE9038D4-E830-49BB-9F60-68CA83894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79" y="3825435"/>
            <a:ext cx="7856221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我们操作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SDIO_FIFO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（不论读出还是写入）必须是以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字节对齐的内存进行操作，否则将导致出错。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2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接口介绍（掌握）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8" y="1188786"/>
            <a:ext cx="5473337" cy="24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接口简介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命令与响应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块数据传输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库驱动介绍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2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CCB4CC68-3980-4366-991D-3ACA1B8C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14" y="510323"/>
            <a:ext cx="3360574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2221305-A96D-4A67-8AED-D6CE4AC6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127309"/>
              </p:ext>
            </p:extLst>
          </p:nvPr>
        </p:nvGraphicFramePr>
        <p:xfrm>
          <a:off x="529990" y="983498"/>
          <a:ext cx="8280000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驱动函数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关联寄存器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功能描述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__HAL_RCC_SDIO_CLK_ENABLE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AHBENR / APB2ENR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SDIO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时钟使能</a:t>
                      </a:r>
                      <a:endParaRPr lang="zh-CN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HAL_SD_Init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SDIO_CLKCR/CMD/ARG/RESP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用于初始化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HAL_SD_MspInit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初始化回调函数</a:t>
                      </a:r>
                      <a:endParaRPr lang="en-US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用于初始化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的底层硬件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567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HAL_SD_ConfigWideBusOperation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SDIO_CLKCR/CMD/ARG/RESP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配置总线宽度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1675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HAL_SD_ReadBlocks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SDIO_DCTRL/CMD/ARG/RESP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读取块数据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072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HAL_SD_WriteBlocks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SDIO_DCTRL/CMD/ARG/RESP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写入块数据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971991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5FE192B5-E430-46F9-825A-09BBC1C9BC1C}"/>
              </a:ext>
            </a:extLst>
          </p:cNvPr>
          <p:cNvSpPr/>
          <p:nvPr/>
        </p:nvSpPr>
        <p:spPr>
          <a:xfrm>
            <a:off x="945674" y="3592750"/>
            <a:ext cx="7659482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外设相关结构体：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SD_HandleTypeDef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SDIO_CmdInitTypeDef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SDIO_DataInitTypeDef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HAL_SD_CardInfoTypeDef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0B1144-E151-4585-BB31-405CA3832C68}"/>
              </a:ext>
            </a:extLst>
          </p:cNvPr>
          <p:cNvSpPr/>
          <p:nvPr/>
        </p:nvSpPr>
        <p:spPr>
          <a:xfrm>
            <a:off x="1434882" y="3251494"/>
            <a:ext cx="704850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用于发送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SDIO_SendCommand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函数，用于接收响应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SDIO_GetResponse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626D7E-B74C-4BC7-8D92-53708C6375C4}"/>
              </a:ext>
            </a:extLst>
          </p:cNvPr>
          <p:cNvSpPr/>
          <p:nvPr/>
        </p:nvSpPr>
        <p:spPr>
          <a:xfrm>
            <a:off x="1434882" y="4146602"/>
            <a:ext cx="704850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库驱动文件：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stm32f1xx_hal_sd.c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stm32f1xx_ll_sdmmc.c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9B2A5E-F274-4EFE-8457-4D33AA2E2F34}"/>
              </a:ext>
            </a:extLst>
          </p:cNvPr>
          <p:cNvSpPr txBox="1"/>
          <p:nvPr/>
        </p:nvSpPr>
        <p:spPr>
          <a:xfrm>
            <a:off x="2158703" y="4518474"/>
            <a:ext cx="5907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封装初始化、读写、擦除等驱动接口操作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寄存器与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卡通信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868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4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44C801-3808-494A-924A-C423AE6622CA}"/>
              </a:ext>
            </a:extLst>
          </p:cNvPr>
          <p:cNvSpPr/>
          <p:nvPr/>
        </p:nvSpPr>
        <p:spPr>
          <a:xfrm>
            <a:off x="188003" y="2957687"/>
            <a:ext cx="4922519" cy="183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ClockEdge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数据或指令变化的时钟沿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ClockBypass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是否设置旁路分频器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ClockPowerSave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空闲状态，是否输出时钟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BusWide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总线位宽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HardwareFlowControl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用于使能硬件流控制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ClockDiv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时钟分频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 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D54CF982-81B0-4247-A92E-76235BF82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03" y="2538656"/>
            <a:ext cx="2251216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SDIO_InitTypeDef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846BB8-BA11-432D-A579-A46360E3860A}"/>
              </a:ext>
            </a:extLst>
          </p:cNvPr>
          <p:cNvSpPr/>
          <p:nvPr/>
        </p:nvSpPr>
        <p:spPr>
          <a:xfrm>
            <a:off x="188003" y="806499"/>
            <a:ext cx="3115808" cy="1761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*Instance;	</a:t>
            </a:r>
          </a:p>
          <a:p>
            <a:pPr>
              <a:lnSpc>
                <a:spcPts val="22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SD_InitTypeDef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Init; </a:t>
            </a: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</a:p>
          <a:p>
            <a:pPr>
              <a:lnSpc>
                <a:spcPts val="2200"/>
              </a:lnSpc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HAL_SD_CardInfoTypeDef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SdCard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CSD[4];		</a:t>
            </a:r>
          </a:p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CID[4];		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BC191D0-E131-4811-9C42-70D498E1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03" y="451446"/>
            <a:ext cx="2734640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SDIO_HandleTypeDef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97DFFD4-2B13-47C6-BB19-2C9235BD57D8}"/>
              </a:ext>
            </a:extLst>
          </p:cNvPr>
          <p:cNvSpPr/>
          <p:nvPr/>
        </p:nvSpPr>
        <p:spPr>
          <a:xfrm>
            <a:off x="5012265" y="3065857"/>
            <a:ext cx="392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SDIO_CLOCK_EDGE_RISING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61B8A97-FD0D-40F8-8F3D-6EE9023B4A55}"/>
              </a:ext>
            </a:extLst>
          </p:cNvPr>
          <p:cNvSpPr/>
          <p:nvPr/>
        </p:nvSpPr>
        <p:spPr>
          <a:xfrm>
            <a:off x="5012265" y="3363382"/>
            <a:ext cx="392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SDIO_CLOCK_BYPASS_DISABLE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693F133-E46A-4F21-85EC-B164A2A42449}"/>
              </a:ext>
            </a:extLst>
          </p:cNvPr>
          <p:cNvSpPr/>
          <p:nvPr/>
        </p:nvSpPr>
        <p:spPr>
          <a:xfrm>
            <a:off x="5012265" y="3660907"/>
            <a:ext cx="392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SDIO_CLOCK_POWER_SAVE_DISABLE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444097D-61EC-40BB-AE05-489AB9ECE9AD}"/>
              </a:ext>
            </a:extLst>
          </p:cNvPr>
          <p:cNvSpPr/>
          <p:nvPr/>
        </p:nvSpPr>
        <p:spPr>
          <a:xfrm>
            <a:off x="5012265" y="3958432"/>
            <a:ext cx="392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SDIO_BUS_WIDE_1B/4B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EDC806A-F02B-4A34-967C-53431432D4D4}"/>
              </a:ext>
            </a:extLst>
          </p:cNvPr>
          <p:cNvSpPr/>
          <p:nvPr/>
        </p:nvSpPr>
        <p:spPr>
          <a:xfrm>
            <a:off x="5012265" y="4248524"/>
            <a:ext cx="392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SDIO_HANDWARE_FLOW_CONTROL_ENABLE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B4B9DED-2B35-4A37-84BD-28BD452E4887}"/>
              </a:ext>
            </a:extLst>
          </p:cNvPr>
          <p:cNvSpPr/>
          <p:nvPr/>
        </p:nvSpPr>
        <p:spPr>
          <a:xfrm>
            <a:off x="4826414" y="4538201"/>
            <a:ext cx="1872000" cy="2019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SDIO_INIT_CLK_DIV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1414EB7-C054-4BC9-910A-F58F4904CC02}"/>
              </a:ext>
            </a:extLst>
          </p:cNvPr>
          <p:cNvSpPr/>
          <p:nvPr/>
        </p:nvSpPr>
        <p:spPr>
          <a:xfrm>
            <a:off x="6738686" y="4538201"/>
            <a:ext cx="2376000" cy="2019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SDIO_TRANSFER_CLK_DIV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A1A99C-231F-41DD-A86A-2F034D221E30}"/>
              </a:ext>
            </a:extLst>
          </p:cNvPr>
          <p:cNvSpPr/>
          <p:nvPr/>
        </p:nvSpPr>
        <p:spPr>
          <a:xfrm>
            <a:off x="4104198" y="533292"/>
            <a:ext cx="3582265" cy="640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初始化最大时钟频率：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数据传输最大时钟频率：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25MHz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6338E3-FB24-4F7D-855B-CD19B2EB9259}"/>
              </a:ext>
            </a:extLst>
          </p:cNvPr>
          <p:cNvSpPr/>
          <p:nvPr/>
        </p:nvSpPr>
        <p:spPr>
          <a:xfrm>
            <a:off x="4104198" y="1236289"/>
            <a:ext cx="4058495" cy="640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SDIO_INIT_CLK_DIV		0x76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SDIO_TRANSFER_CLK_DIV	0x4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D8F898-FEB9-4C34-BEEE-07592E3E8E79}"/>
              </a:ext>
            </a:extLst>
          </p:cNvPr>
          <p:cNvSpPr/>
          <p:nvPr/>
        </p:nvSpPr>
        <p:spPr>
          <a:xfrm>
            <a:off x="3717623" y="1939286"/>
            <a:ext cx="5091841" cy="357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48MHz / (DIV + 2) &lt; 400KH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25MHz </a:t>
            </a:r>
          </a:p>
        </p:txBody>
      </p:sp>
    </p:spTree>
    <p:extLst>
      <p:ext uri="{BB962C8B-B14F-4D97-AF65-F5344CB8AC3E}">
        <p14:creationId xmlns:p14="http://schemas.microsoft.com/office/powerpoint/2010/main" val="32262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0" grpId="0"/>
      <p:bldP spid="2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19048" y="460215"/>
            <a:ext cx="181607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卡驱动方式</a:t>
            </a:r>
          </a:p>
        </p:txBody>
      </p:sp>
      <p:sp>
        <p:nvSpPr>
          <p:cNvPr id="61" name="矩形 39">
            <a:extLst>
              <a:ext uri="{FF2B5EF4-FFF2-40B4-BE49-F238E27FC236}">
                <a16:creationId xmlns:a16="http://schemas.microsoft.com/office/drawing/2014/main" id="{CB85D7DA-F193-4058-9C17-46DE7A5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61" y="886973"/>
            <a:ext cx="85048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微处理器对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卡进行操作，可通过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。不同接口，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卡引脚功能不一样。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4" name="图片 7">
            <a:extLst>
              <a:ext uri="{FF2B5EF4-FFF2-40B4-BE49-F238E27FC236}">
                <a16:creationId xmlns:a16="http://schemas.microsoft.com/office/drawing/2014/main" id="{B9EA1F19-DF4D-4579-8928-6D47DD33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4" y="1616708"/>
            <a:ext cx="1183394" cy="16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CF58F620-0B52-4028-AB06-9E3B0B1FC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982858"/>
              </p:ext>
            </p:extLst>
          </p:nvPr>
        </p:nvGraphicFramePr>
        <p:xfrm>
          <a:off x="3055244" y="1375901"/>
          <a:ext cx="5680173" cy="3339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引脚编号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引脚名称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功能（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SDIO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模式）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功能（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SPI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模式）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1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DAT3/CS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片选信号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2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CMD/MOSI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命令线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主机输出，从机输入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3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VSS1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4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VDD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5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CLK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6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VSS2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电源地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7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DAT0/MISO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主机输入，从机输出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8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DAT1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保留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6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Pin 9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DAT2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数据线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61950" algn="l"/>
                        </a:tabLs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保留</a:t>
                      </a:r>
                    </a:p>
                  </a:txBody>
                  <a:tcPr marL="68576" marR="68576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7" name="TextBox 1">
            <a:extLst>
              <a:ext uri="{FF2B5EF4-FFF2-40B4-BE49-F238E27FC236}">
                <a16:creationId xmlns:a16="http://schemas.microsoft.com/office/drawing/2014/main" id="{E5CBD74F-4139-43FE-AF8E-CA6D04A70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998" y="1300271"/>
            <a:ext cx="16343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卡引脚定义</a:t>
            </a:r>
          </a:p>
        </p:txBody>
      </p:sp>
      <p:sp>
        <p:nvSpPr>
          <p:cNvPr id="58" name="TextBox 1">
            <a:extLst>
              <a:ext uri="{FF2B5EF4-FFF2-40B4-BE49-F238E27FC236}">
                <a16:creationId xmlns:a16="http://schemas.microsoft.com/office/drawing/2014/main" id="{93E2F6BA-B496-47F5-A2C0-8587D6B4C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23" y="3321688"/>
            <a:ext cx="2901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接口通信线：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CLK/CMD/DAT0~3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5032BF36-7A43-45D8-8B93-CA1A63C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23" y="3964139"/>
            <a:ext cx="2763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接口通信线：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CS/CLK/MOSI/MISO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C0DD64-92F9-495D-81F3-1B21CDB4AB61}"/>
              </a:ext>
            </a:extLst>
          </p:cNvPr>
          <p:cNvSpPr/>
          <p:nvPr/>
        </p:nvSpPr>
        <p:spPr>
          <a:xfrm>
            <a:off x="5424478" y="3746500"/>
            <a:ext cx="1143000" cy="9798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FF01D87-B32C-44C4-97DF-F8605FF89D42}"/>
              </a:ext>
            </a:extLst>
          </p:cNvPr>
          <p:cNvSpPr/>
          <p:nvPr/>
        </p:nvSpPr>
        <p:spPr>
          <a:xfrm>
            <a:off x="5424478" y="1824131"/>
            <a:ext cx="1143000" cy="2967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439CE7-DDC6-4D1F-8D57-8A0335C30CC9}"/>
              </a:ext>
            </a:extLst>
          </p:cNvPr>
          <p:cNvSpPr/>
          <p:nvPr/>
        </p:nvSpPr>
        <p:spPr>
          <a:xfrm>
            <a:off x="5424478" y="2137231"/>
            <a:ext cx="1143000" cy="2967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763623A-BA5B-466B-9CBC-890302F34027}"/>
              </a:ext>
            </a:extLst>
          </p:cNvPr>
          <p:cNvSpPr/>
          <p:nvPr/>
        </p:nvSpPr>
        <p:spPr>
          <a:xfrm>
            <a:off x="5424478" y="3114114"/>
            <a:ext cx="1143000" cy="2967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838988-960A-475D-9690-FAD8D9F07EB0}"/>
              </a:ext>
            </a:extLst>
          </p:cNvPr>
          <p:cNvSpPr/>
          <p:nvPr/>
        </p:nvSpPr>
        <p:spPr>
          <a:xfrm>
            <a:off x="6971386" y="1822545"/>
            <a:ext cx="1620395" cy="29677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195EA6-D041-467A-A5D7-11C03196C447}"/>
              </a:ext>
            </a:extLst>
          </p:cNvPr>
          <p:cNvSpPr/>
          <p:nvPr/>
        </p:nvSpPr>
        <p:spPr>
          <a:xfrm>
            <a:off x="6971386" y="2135645"/>
            <a:ext cx="1620395" cy="29677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658259-FEEA-454C-B95B-B0F6D3EB8065}"/>
              </a:ext>
            </a:extLst>
          </p:cNvPr>
          <p:cNvSpPr/>
          <p:nvPr/>
        </p:nvSpPr>
        <p:spPr>
          <a:xfrm>
            <a:off x="6971386" y="3117001"/>
            <a:ext cx="1620395" cy="29677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E4DD22-28FB-4EAA-B0A6-0FE5AD660EB7}"/>
              </a:ext>
            </a:extLst>
          </p:cNvPr>
          <p:cNvSpPr/>
          <p:nvPr/>
        </p:nvSpPr>
        <p:spPr>
          <a:xfrm>
            <a:off x="6971386" y="3759284"/>
            <a:ext cx="1620395" cy="29677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4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7" grpId="0"/>
      <p:bldP spid="58" grpId="0"/>
      <p:bldP spid="59" grpId="0"/>
      <p:bldP spid="3" grpId="0" animBg="1"/>
      <p:bldP spid="6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9190BC-16AA-4CCA-AA1B-B2C58A613AA1}"/>
              </a:ext>
            </a:extLst>
          </p:cNvPr>
          <p:cNvSpPr/>
          <p:nvPr/>
        </p:nvSpPr>
        <p:spPr>
          <a:xfrm>
            <a:off x="223769" y="914551"/>
            <a:ext cx="4549140" cy="1674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Argument;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命令参数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CmdIndex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命令索引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Response;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响应类型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WaitForInterrupt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等待中断请求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CPSM;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是否使用命令通道状态机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D74880A5-4EFB-47F3-B007-52A09FEAD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10" y="455771"/>
            <a:ext cx="267711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SDIO_CmdInitTypeDef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1227716-0D3B-4F05-9890-1600E226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68" y="1113638"/>
            <a:ext cx="5018131" cy="29162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71D2DA-A928-4D8F-9502-78803D35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96" y="615945"/>
            <a:ext cx="5514758" cy="321456"/>
          </a:xfrm>
          <a:prstGeom prst="rect">
            <a:avLst/>
          </a:prstGeom>
        </p:spPr>
      </p:pic>
      <p:sp>
        <p:nvSpPr>
          <p:cNvPr id="27" name="矩形 39">
            <a:extLst>
              <a:ext uri="{FF2B5EF4-FFF2-40B4-BE49-F238E27FC236}">
                <a16:creationId xmlns:a16="http://schemas.microsoft.com/office/drawing/2014/main" id="{77216356-833B-4FCD-AF7E-9ABA34F1C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10" y="2671397"/>
            <a:ext cx="3672841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：响应类型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无响应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长响应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短响应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B92B5CDE-FD7B-4388-A56E-2FC854F66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10" y="3075548"/>
            <a:ext cx="4449790" cy="130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WaitForInterrupt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：等待类型选择，三种状态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SDIO_WAIT_NO 	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无等待，使用超时检测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SDIO_WAIT_IT 	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等待中断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SDIO_WAIT_PEND 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等待传输完成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60AE39D3-AE05-464D-9A11-CC85A9BC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10" y="4386183"/>
            <a:ext cx="3672841" cy="33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CPSM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SDIO_CPSM_ENABLE 	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使能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CPSM</a:t>
            </a:r>
          </a:p>
        </p:txBody>
      </p:sp>
      <p:sp>
        <p:nvSpPr>
          <p:cNvPr id="30" name="矩形 39">
            <a:extLst>
              <a:ext uri="{FF2B5EF4-FFF2-40B4-BE49-F238E27FC236}">
                <a16:creationId xmlns:a16="http://schemas.microsoft.com/office/drawing/2014/main" id="{A6EB665B-345B-40D4-B303-AD864A8F3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294" y="4063018"/>
            <a:ext cx="4223278" cy="6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注意：主机发送完命令后，需要接收响应，响应类型的情况：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指明。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6467B3B-94B7-4FCA-9353-47A548FEBD6B}"/>
              </a:ext>
            </a:extLst>
          </p:cNvPr>
          <p:cNvSpPr/>
          <p:nvPr/>
        </p:nvSpPr>
        <p:spPr>
          <a:xfrm>
            <a:off x="4282069" y="3159512"/>
            <a:ext cx="3546088" cy="14868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2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  <p:bldP spid="29" grpId="0"/>
      <p:bldP spid="30" grpId="0"/>
      <p:bldP spid="3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2DF366-6976-4286-B918-E9693E183E79}"/>
              </a:ext>
            </a:extLst>
          </p:cNvPr>
          <p:cNvSpPr/>
          <p:nvPr/>
        </p:nvSpPr>
        <p:spPr>
          <a:xfrm>
            <a:off x="444213" y="914551"/>
            <a:ext cx="4930141" cy="199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DataTimeOut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数据超时时间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DataLength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数据长度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DataBlockSize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数据块大小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TransferDir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传输方向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TransferMode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传输模式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流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DPSM;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是否使用数据通道状态机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989DBB7C-C6BD-4AFD-9EBC-C161EE81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55" y="455771"/>
            <a:ext cx="2677117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SDIO_DataInitTypeDef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7F46B9-102E-4AE4-97F2-4C5231C39864}"/>
              </a:ext>
            </a:extLst>
          </p:cNvPr>
          <p:cNvSpPr/>
          <p:nvPr/>
        </p:nvSpPr>
        <p:spPr>
          <a:xfrm>
            <a:off x="4873641" y="1020118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SDMMC_DATATIMEOUT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6827448-7684-4CED-91AD-3C8663A42ED5}"/>
              </a:ext>
            </a:extLst>
          </p:cNvPr>
          <p:cNvSpPr/>
          <p:nvPr/>
        </p:nvSpPr>
        <p:spPr>
          <a:xfrm>
            <a:off x="4873641" y="1344251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NumberOfBlocks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 BLOCKSIZE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FA218CA-AD76-46ED-8201-F14173305F56}"/>
              </a:ext>
            </a:extLst>
          </p:cNvPr>
          <p:cNvSpPr/>
          <p:nvPr/>
        </p:nvSpPr>
        <p:spPr>
          <a:xfrm>
            <a:off x="4873641" y="1668384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SDIO_DATABLOCK_SIZE_512B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92AC8BB-F136-49D9-9467-4B2241602FFD}"/>
              </a:ext>
            </a:extLst>
          </p:cNvPr>
          <p:cNvSpPr/>
          <p:nvPr/>
        </p:nvSpPr>
        <p:spPr>
          <a:xfrm>
            <a:off x="4873641" y="1992517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SDIO_TRANSFER_DIR_TO_(CARD/SDIO)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FC88C5F-5494-432F-AF1C-1D1A1B0AE976}"/>
              </a:ext>
            </a:extLst>
          </p:cNvPr>
          <p:cNvSpPr/>
          <p:nvPr/>
        </p:nvSpPr>
        <p:spPr>
          <a:xfrm>
            <a:off x="4873641" y="2316650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SDIO_TRANSFER_MODE_BLOCK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6097371-9F58-4C46-B629-1E5275256170}"/>
              </a:ext>
            </a:extLst>
          </p:cNvPr>
          <p:cNvSpPr/>
          <p:nvPr/>
        </p:nvSpPr>
        <p:spPr>
          <a:xfrm>
            <a:off x="4873641" y="2640783"/>
            <a:ext cx="363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SDIO_DPSM_ENABLE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D98B4B02-9DD8-49F4-833F-64602754A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451745"/>
            <a:ext cx="192597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SDIO_DCTRL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39">
            <a:extLst>
              <a:ext uri="{FF2B5EF4-FFF2-40B4-BE49-F238E27FC236}">
                <a16:creationId xmlns:a16="http://schemas.microsoft.com/office/drawing/2014/main" id="{9D6ACE9E-0A5E-41AC-9544-04AC20BD9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902" y="3496865"/>
            <a:ext cx="644835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卡操作使用数据块类型，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卡才是用数据流类型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A0A3E248-1D51-4008-9643-DDC3A71BA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902" y="3074550"/>
            <a:ext cx="767425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SDIO_DataInitTypeDef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关联的函数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SDIO_ConfigData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接收数据块会使用到。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8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44C801-3808-494A-924A-C423AE6622CA}"/>
              </a:ext>
            </a:extLst>
          </p:cNvPr>
          <p:cNvSpPr/>
          <p:nvPr/>
        </p:nvSpPr>
        <p:spPr>
          <a:xfrm>
            <a:off x="551575" y="1179588"/>
            <a:ext cx="4356878" cy="264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CardType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卡类型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CardVersion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卡版本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Class;	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卡类型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		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RelCardAdd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卡相对地址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BlockNbr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整个卡的块数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每个块的字节数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LogBlockNbr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整个卡的逻辑块数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uint32_t </a:t>
            </a:r>
            <a:r>
              <a:rPr lang="en-US" altLang="zh-CN" sz="14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LogBlockSize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	/*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逻辑块大小 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*/ 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D54CF982-81B0-4247-A92E-76235BF82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64" y="720808"/>
            <a:ext cx="2915529" cy="3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HAL_SD_CardInfoTypeDef</a:t>
            </a:r>
            <a:endParaRPr lang="en-US" altLang="zh-CN" sz="16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6BED3620-6402-44CA-85C8-A4CC16D6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99" y="3956807"/>
            <a:ext cx="4039688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HAL_SD_GetCardInfo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函数获取卡信息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5FA753B-C622-4B63-8B31-144E004B4EDD}"/>
              </a:ext>
            </a:extLst>
          </p:cNvPr>
          <p:cNvSpPr/>
          <p:nvPr/>
        </p:nvSpPr>
        <p:spPr>
          <a:xfrm>
            <a:off x="4127601" y="1309206"/>
            <a:ext cx="1260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CARD_SDSC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9F709BF-3E7D-47D0-AA7C-366AEB234180}"/>
              </a:ext>
            </a:extLst>
          </p:cNvPr>
          <p:cNvSpPr/>
          <p:nvPr/>
        </p:nvSpPr>
        <p:spPr>
          <a:xfrm>
            <a:off x="4127601" y="1636053"/>
            <a:ext cx="1260000" cy="2019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CARD_V1_X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5519EF5-1F0A-4E50-B6FC-D3F828704652}"/>
              </a:ext>
            </a:extLst>
          </p:cNvPr>
          <p:cNvSpPr/>
          <p:nvPr/>
        </p:nvSpPr>
        <p:spPr>
          <a:xfrm>
            <a:off x="5444087" y="1636053"/>
            <a:ext cx="1260000" cy="2019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CARD_V2_X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1130E61-6458-488A-A0D2-369A855C929A}"/>
              </a:ext>
            </a:extLst>
          </p:cNvPr>
          <p:cNvSpPr/>
          <p:nvPr/>
        </p:nvSpPr>
        <p:spPr>
          <a:xfrm>
            <a:off x="5444087" y="1312404"/>
            <a:ext cx="1764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CARD_SDHC_SDXC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4CF3972-1E47-411C-A31C-ED6AFD8D83A1}"/>
              </a:ext>
            </a:extLst>
          </p:cNvPr>
          <p:cNvSpPr/>
          <p:nvPr/>
        </p:nvSpPr>
        <p:spPr>
          <a:xfrm>
            <a:off x="7264573" y="1310446"/>
            <a:ext cx="1548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CARD_SECURED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22AC109F-C41F-4255-BE45-873283AA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4613" y="693888"/>
            <a:ext cx="268319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寄存器相关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2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6BED3620-6402-44CA-85C8-A4CC16D6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6" y="503778"/>
            <a:ext cx="327328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卡函数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HAL_SD_Init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D487F263-53E7-4C86-AD4B-622A6C87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94" y="911542"/>
            <a:ext cx="5972939" cy="356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，初始化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不超过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，初始化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外设接口（默认配置）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电源，为卡提供时钟，并延时两毫秒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复位命令，让卡到空闲状态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主机支持电压，并询问卡是否支持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，根据响应判断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卡版本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，反复发送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ACMD41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，等待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OCR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回应，卡上电完成和卡容量类型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，检查电源状态，进入准备状态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，获得卡信息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(CID)</a:t>
            </a: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，获得卡的相对地址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(RCA)</a:t>
            </a: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CMD9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，获得卡的数据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(CSD)</a:t>
            </a:r>
          </a:p>
          <a:p>
            <a:pPr>
              <a:lnSpc>
                <a:spcPts val="23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，发送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CMD7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，选择卡，切换到传输状态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9D96E28-11B2-42A8-B041-95CDC5657D49}"/>
              </a:ext>
            </a:extLst>
          </p:cNvPr>
          <p:cNvSpPr/>
          <p:nvPr/>
        </p:nvSpPr>
        <p:spPr>
          <a:xfrm>
            <a:off x="5245933" y="1569519"/>
            <a:ext cx="2016000" cy="21196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SDIO_PowerState_ON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643F27A-FC12-4CB2-8E13-0AD57B66B806}"/>
              </a:ext>
            </a:extLst>
          </p:cNvPr>
          <p:cNvSpPr/>
          <p:nvPr/>
        </p:nvSpPr>
        <p:spPr>
          <a:xfrm>
            <a:off x="7417746" y="1277007"/>
            <a:ext cx="1620000" cy="211966"/>
          </a:xfrm>
          <a:prstGeom prst="roundRect">
            <a:avLst/>
          </a:prstGeom>
          <a:solidFill>
            <a:srgbClr val="159B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HAL_SD_InitCard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23A9C49-68C6-4BA0-9773-F6C5683E43FA}"/>
              </a:ext>
            </a:extLst>
          </p:cNvPr>
          <p:cNvSpPr/>
          <p:nvPr/>
        </p:nvSpPr>
        <p:spPr>
          <a:xfrm>
            <a:off x="5245933" y="2266480"/>
            <a:ext cx="201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SD_PowerON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894DEA-E263-413D-A30D-65D4280BD383}"/>
              </a:ext>
            </a:extLst>
          </p:cNvPr>
          <p:cNvSpPr/>
          <p:nvPr/>
        </p:nvSpPr>
        <p:spPr>
          <a:xfrm>
            <a:off x="5245933" y="3602111"/>
            <a:ext cx="2016000" cy="21196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SD_InitCard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5CDCD4-6E48-4E1D-B7F2-AF07E993456E}"/>
              </a:ext>
            </a:extLst>
          </p:cNvPr>
          <p:cNvSpPr/>
          <p:nvPr/>
        </p:nvSpPr>
        <p:spPr>
          <a:xfrm>
            <a:off x="463731" y="1242530"/>
            <a:ext cx="6910252" cy="323490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C725B8-FFDC-45CD-A2BE-C010C054DD49}"/>
              </a:ext>
            </a:extLst>
          </p:cNvPr>
          <p:cNvSpPr/>
          <p:nvPr/>
        </p:nvSpPr>
        <p:spPr>
          <a:xfrm>
            <a:off x="463730" y="964579"/>
            <a:ext cx="6910251" cy="22491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296219B-3502-42C5-84E5-44946B317B11}"/>
              </a:ext>
            </a:extLst>
          </p:cNvPr>
          <p:cNvSpPr/>
          <p:nvPr/>
        </p:nvSpPr>
        <p:spPr>
          <a:xfrm>
            <a:off x="7414246" y="964540"/>
            <a:ext cx="1620000" cy="211966"/>
          </a:xfrm>
          <a:prstGeom prst="roundRect">
            <a:avLst/>
          </a:prstGeom>
          <a:solidFill>
            <a:srgbClr val="159B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HAL_SD_MspInit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C82C55C-C5DE-40F1-9CE0-59CA0C60EF27}"/>
              </a:ext>
            </a:extLst>
          </p:cNvPr>
          <p:cNvSpPr/>
          <p:nvPr/>
        </p:nvSpPr>
        <p:spPr>
          <a:xfrm>
            <a:off x="5245933" y="1264780"/>
            <a:ext cx="2016000" cy="21196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SDIO_Init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4CE0C5-95B2-4B1E-9973-3313DCFC0085}"/>
              </a:ext>
            </a:extLst>
          </p:cNvPr>
          <p:cNvSpPr/>
          <p:nvPr/>
        </p:nvSpPr>
        <p:spPr>
          <a:xfrm>
            <a:off x="520263" y="1832689"/>
            <a:ext cx="5825535" cy="115454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FBA41B-094D-4792-8C3F-5DD022C95569}"/>
              </a:ext>
            </a:extLst>
          </p:cNvPr>
          <p:cNvSpPr/>
          <p:nvPr/>
        </p:nvSpPr>
        <p:spPr>
          <a:xfrm>
            <a:off x="520263" y="3021133"/>
            <a:ext cx="5825535" cy="14068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DC77A2-7A30-401D-9C7E-3FB648E5B46D}"/>
              </a:ext>
            </a:extLst>
          </p:cNvPr>
          <p:cNvSpPr/>
          <p:nvPr/>
        </p:nvSpPr>
        <p:spPr>
          <a:xfrm>
            <a:off x="520263" y="1252217"/>
            <a:ext cx="4681907" cy="2359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9B22EF-5348-4293-BDDB-671926041A37}"/>
              </a:ext>
            </a:extLst>
          </p:cNvPr>
          <p:cNvSpPr/>
          <p:nvPr/>
        </p:nvSpPr>
        <p:spPr>
          <a:xfrm>
            <a:off x="520263" y="1541048"/>
            <a:ext cx="4681907" cy="2359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9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3" grpId="0" animBg="1"/>
      <p:bldP spid="19" grpId="0" animBg="1"/>
      <p:bldP spid="20" grpId="0" animBg="1"/>
      <p:bldP spid="21" grpId="0" animBg="1"/>
      <p:bldP spid="7" grpId="0" animBg="1"/>
      <p:bldP spid="22" grpId="0" animBg="1"/>
      <p:bldP spid="23" grpId="0" animBg="1"/>
      <p:bldP spid="2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6BED3620-6402-44CA-85C8-A4CC16D6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6" y="452037"/>
            <a:ext cx="8891240" cy="222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HAL_StatusTypeDef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HAL_SD_ReadBlocks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SD_HandleTypeDef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	/*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句柄结构体指针变量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uint8_t 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pData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	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接收数据的缓冲地址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uint32_t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BlockAdd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要读取的扇区地址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uint32_t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NumberOfBlocks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要读取的扇区数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uint32_t Timeout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传输过程超时时间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979BBE26-3999-42BE-A41F-31535C4A2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5" y="2610936"/>
            <a:ext cx="9002754" cy="222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HAL_StatusTypeDef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HAL_SD_WriteBlocks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SD_HandleTypeDef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,	/*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句柄结构体指针变量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uint8_t *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pData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	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写入数据的缓冲地址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uint32_t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BlockAdd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要写入的扇区地址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uint32_t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NumberOfBlocks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要写入的扇区数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					       uint32_t Timeout		/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 传输过程超时时间 *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D487F263-53E7-4C86-AD4B-622A6C87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95" y="1188632"/>
            <a:ext cx="319668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第几个扇区，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512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字节为一个扇区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1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2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0729B3D-88B6-402C-92E6-1969AC51CE73}"/>
              </a:ext>
            </a:extLst>
          </p:cNvPr>
          <p:cNvSpPr/>
          <p:nvPr/>
        </p:nvSpPr>
        <p:spPr>
          <a:xfrm>
            <a:off x="650010" y="1463438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、初始化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卡相关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00B0A7-2883-4A66-914A-5D9AE6EDCD43}"/>
              </a:ext>
            </a:extLst>
          </p:cNvPr>
          <p:cNvSpPr/>
          <p:nvPr/>
        </p:nvSpPr>
        <p:spPr>
          <a:xfrm>
            <a:off x="4364906" y="1464807"/>
            <a:ext cx="4357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详看原理图，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模式要设置为复用推挽模式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8F4A7C-CA57-4EE0-A05D-8796C2756A94}"/>
              </a:ext>
            </a:extLst>
          </p:cNvPr>
          <p:cNvSpPr/>
          <p:nvPr/>
        </p:nvSpPr>
        <p:spPr>
          <a:xfrm>
            <a:off x="650010" y="2096497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97A3E2-7BE4-43C6-AB5C-4E5A1C45F971}"/>
              </a:ext>
            </a:extLst>
          </p:cNvPr>
          <p:cNvSpPr/>
          <p:nvPr/>
        </p:nvSpPr>
        <p:spPr>
          <a:xfrm>
            <a:off x="4364906" y="2103810"/>
            <a:ext cx="2188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HAL_SD_Init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6D7A5C7-0C6B-48E0-9825-C64EDC97F884}"/>
              </a:ext>
            </a:extLst>
          </p:cNvPr>
          <p:cNvSpPr/>
          <p:nvPr/>
        </p:nvSpPr>
        <p:spPr>
          <a:xfrm>
            <a:off x="650010" y="2729556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、重新设置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总线位宽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3E4B7D-3C61-4908-AA3D-5F4384E2FBF1}"/>
              </a:ext>
            </a:extLst>
          </p:cNvPr>
          <p:cNvSpPr/>
          <p:nvPr/>
        </p:nvSpPr>
        <p:spPr>
          <a:xfrm>
            <a:off x="4364904" y="2737947"/>
            <a:ext cx="4345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HAL_SD_WideBusOperation_config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FD4F851-F559-4211-AC6A-D0A4F4A3E71F}"/>
              </a:ext>
            </a:extLst>
          </p:cNvPr>
          <p:cNvSpPr/>
          <p:nvPr/>
        </p:nvSpPr>
        <p:spPr>
          <a:xfrm>
            <a:off x="650010" y="3362615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、数据块写入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03ABAA-72A9-4428-85BA-314FE537BD3B}"/>
              </a:ext>
            </a:extLst>
          </p:cNvPr>
          <p:cNvSpPr/>
          <p:nvPr/>
        </p:nvSpPr>
        <p:spPr>
          <a:xfrm>
            <a:off x="4364904" y="3371863"/>
            <a:ext cx="299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HAL_SD_WriteBlocks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C6C92-9DDD-45D6-89EC-2EF6D6ACF1C7}"/>
              </a:ext>
            </a:extLst>
          </p:cNvPr>
          <p:cNvSpPr/>
          <p:nvPr/>
        </p:nvSpPr>
        <p:spPr>
          <a:xfrm>
            <a:off x="650010" y="3995672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4F73B7-8EF2-4BA5-A057-FECB46C0CD77}"/>
              </a:ext>
            </a:extLst>
          </p:cNvPr>
          <p:cNvSpPr/>
          <p:nvPr/>
        </p:nvSpPr>
        <p:spPr>
          <a:xfrm>
            <a:off x="4364904" y="4006000"/>
            <a:ext cx="297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HAL_SD_ReadBlocks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2C70508-9E76-4E48-8B5C-BD2656B3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7" y="699550"/>
            <a:ext cx="396190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6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654F9-FBF1-4E00-B33E-E425D5E4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59" y="1641371"/>
            <a:ext cx="4264177" cy="2528363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45238ADE-DC1C-423A-B1F3-82EEB3980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63" y="507686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卡电路 原理图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2384DEC-5991-4D76-B555-F18B8376C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736" y="1142082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 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战舰</a:t>
            </a:r>
          </a:p>
        </p:txBody>
      </p:sp>
    </p:spTree>
    <p:extLst>
      <p:ext uri="{BB962C8B-B14F-4D97-AF65-F5344CB8AC3E}">
        <p14:creationId xmlns:p14="http://schemas.microsoft.com/office/powerpoint/2010/main" val="2304886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802566" y="1402539"/>
            <a:ext cx="5141033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，编写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卡源码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，开发板例程源码讲解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4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97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80121" y="812997"/>
            <a:ext cx="4277851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接口通信线：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CLK/CMD/DAT0~3</a:t>
            </a:r>
            <a:endParaRPr lang="zh-CN" altLang="en-US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B74FDF18-88CC-4D9E-B771-C1BB6BC25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47" y="1388321"/>
            <a:ext cx="750339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：时钟线，由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主机产生，由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微控制器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外设输出</a:t>
            </a: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911F5467-F664-4C9E-B00C-8540AC8D9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47" y="1925281"/>
            <a:ext cx="8425833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：命令线，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主机通过该线发送命令控制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 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若命令要求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卡响应，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卡也是通过该线传输响应信息。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8E55C46-8C6B-4EDA-A480-0AAD597ECE75}"/>
              </a:ext>
            </a:extLst>
          </p:cNvPr>
          <p:cNvSpPr/>
          <p:nvPr/>
        </p:nvSpPr>
        <p:spPr>
          <a:xfrm>
            <a:off x="6279265" y="1980130"/>
            <a:ext cx="2015196" cy="35417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类似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IIC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的应答信号</a:t>
            </a: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91D20042-2EC2-4499-BB38-F9442C38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46" y="2791549"/>
            <a:ext cx="7503395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DAT0~3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：数据线，用于接收或发送数据；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卡可将</a:t>
            </a:r>
            <a:r>
              <a:rPr lang="en-US" altLang="zh-CN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DAT0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拉低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表示处于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忙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</a:t>
            </a: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C4C158EC-7C1B-4D0D-B994-AB3C99A95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21" y="3599605"/>
            <a:ext cx="753962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接口通信线：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CS/CLK/MOSI/MISO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。关于通信线的说明，参考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</a:t>
            </a: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3AB66A5E-1FC0-4CA7-958E-9A47FC78A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846" y="3117885"/>
            <a:ext cx="319989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MISO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也有该特性</a:t>
            </a:r>
          </a:p>
        </p:txBody>
      </p:sp>
    </p:spTree>
    <p:extLst>
      <p:ext uri="{BB962C8B-B14F-4D97-AF65-F5344CB8AC3E}">
        <p14:creationId xmlns:p14="http://schemas.microsoft.com/office/powerpoint/2010/main" val="17913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6" grpId="0"/>
      <p:bldP spid="18" grpId="0"/>
      <p:bldP spid="1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333097" y="563946"/>
            <a:ext cx="5473337" cy="45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20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接口介绍（掌握）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7309482-0E63-B088-74E3-40D96A649A93}"/>
              </a:ext>
            </a:extLst>
          </p:cNvPr>
          <p:cNvSpPr/>
          <p:nvPr/>
        </p:nvSpPr>
        <p:spPr>
          <a:xfrm>
            <a:off x="3869888" y="593578"/>
            <a:ext cx="1131177" cy="43760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F7/H7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BF001118-878D-25A0-7E6E-22A7DE3F3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263" y="1156962"/>
            <a:ext cx="7659473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SDMMC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，全称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Secure Digital Input/Output 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MultiMediaCard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interface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安全数字输入输出多媒体卡接口。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E671DE50-922C-A3A8-D96F-6C7A5443E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32818"/>
              </p:ext>
            </p:extLst>
          </p:nvPr>
        </p:nvGraphicFramePr>
        <p:xfrm>
          <a:off x="888539" y="1998267"/>
          <a:ext cx="690019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9">
                  <a:extLst>
                    <a:ext uri="{9D8B030D-6E8A-4147-A177-3AD203B41FA5}">
                      <a16:colId xmlns:a16="http://schemas.microsoft.com/office/drawing/2014/main" val="39534128"/>
                    </a:ext>
                  </a:extLst>
                </a:gridCol>
                <a:gridCol w="2215091">
                  <a:extLst>
                    <a:ext uri="{9D8B030D-6E8A-4147-A177-3AD203B41FA5}">
                      <a16:colId xmlns:a16="http://schemas.microsoft.com/office/drawing/2014/main" val="1507776974"/>
                    </a:ext>
                  </a:extLst>
                </a:gridCol>
                <a:gridCol w="2718530">
                  <a:extLst>
                    <a:ext uri="{9D8B030D-6E8A-4147-A177-3AD203B41FA5}">
                      <a16:colId xmlns:a16="http://schemas.microsoft.com/office/drawing/2014/main" val="233130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外设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支持协议版本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数据传输速度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6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SDMMC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多媒体卡版本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4.51</a:t>
                      </a:r>
                    </a:p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存储卡版本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4.1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位模式，高达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208MB/s</a:t>
                      </a:r>
                    </a:p>
                    <a:p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速度模式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altLang="zh-CN" sz="140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SDRx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sz="140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DDRx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2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SDIO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多媒体卡版本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4.2</a:t>
                      </a: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存储卡版本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2.0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r>
                        <a:rPr lang="zh-CN" altLang="en-US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位模式，高达</a:t>
                      </a:r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48MB/s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609942"/>
                  </a:ext>
                </a:extLst>
              </a:tr>
            </a:tbl>
          </a:graphicData>
        </a:graphic>
      </p:graphicFrame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77C1CE8-3B45-B625-91AF-CFC9AB03DB5A}"/>
              </a:ext>
            </a:extLst>
          </p:cNvPr>
          <p:cNvSpPr/>
          <p:nvPr/>
        </p:nvSpPr>
        <p:spPr>
          <a:xfrm>
            <a:off x="3246740" y="3509217"/>
            <a:ext cx="1464052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更好驱动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emmc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390B81D-C0EF-9E21-7E8E-ADB18E791BF6}"/>
              </a:ext>
            </a:extLst>
          </p:cNvPr>
          <p:cNvSpPr/>
          <p:nvPr/>
        </p:nvSpPr>
        <p:spPr>
          <a:xfrm>
            <a:off x="3246740" y="3851121"/>
            <a:ext cx="1464052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支持超高速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D948411-5A23-7665-B1C5-70E36FA9BDDE}"/>
              </a:ext>
            </a:extLst>
          </p:cNvPr>
          <p:cNvSpPr/>
          <p:nvPr/>
        </p:nvSpPr>
        <p:spPr>
          <a:xfrm>
            <a:off x="5547239" y="3509217"/>
            <a:ext cx="1464052" cy="53330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传输速度更快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（需硬件支持）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808D49D-18F2-B884-4B62-0E5BE28AC075}"/>
              </a:ext>
            </a:extLst>
          </p:cNvPr>
          <p:cNvSpPr/>
          <p:nvPr/>
        </p:nvSpPr>
        <p:spPr>
          <a:xfrm>
            <a:off x="1343224" y="4242145"/>
            <a:ext cx="5990820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卡与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驱动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卡类似</a:t>
            </a:r>
          </a:p>
        </p:txBody>
      </p:sp>
    </p:spTree>
    <p:extLst>
      <p:ext uri="{BB962C8B-B14F-4D97-AF65-F5344CB8AC3E}">
        <p14:creationId xmlns:p14="http://schemas.microsoft.com/office/powerpoint/2010/main" val="15760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9" grpId="0" animBg="1"/>
      <p:bldP spid="20" grpId="0" animBg="1"/>
      <p:bldP spid="2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65" y="613810"/>
            <a:ext cx="5769726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SD/SDIO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操作模式下有多种速度模式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464C5-C0EE-1589-8167-28E6B1DF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1190472"/>
            <a:ext cx="7642860" cy="243921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A83878-C331-9C20-920C-714F52A991A1}"/>
              </a:ext>
            </a:extLst>
          </p:cNvPr>
          <p:cNvSpPr/>
          <p:nvPr/>
        </p:nvSpPr>
        <p:spPr>
          <a:xfrm rot="5400000">
            <a:off x="-327684" y="2802379"/>
            <a:ext cx="1721534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超高速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UHS-I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6C1B60-AE9A-8E97-F6AF-4DB9CBA9C86D}"/>
              </a:ext>
            </a:extLst>
          </p:cNvPr>
          <p:cNvSpPr/>
          <p:nvPr/>
        </p:nvSpPr>
        <p:spPr>
          <a:xfrm>
            <a:off x="6880860" y="1114677"/>
            <a:ext cx="159258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AA802D-98BC-1253-6C60-7A66177119A3}"/>
              </a:ext>
            </a:extLst>
          </p:cNvPr>
          <p:cNvSpPr/>
          <p:nvPr/>
        </p:nvSpPr>
        <p:spPr>
          <a:xfrm>
            <a:off x="4456504" y="3794760"/>
            <a:ext cx="4016936" cy="3077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开发板电路受限，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卡接口是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3.3V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供电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452C07-FDFA-E272-09F8-9A6FBF83591A}"/>
              </a:ext>
            </a:extLst>
          </p:cNvPr>
          <p:cNvSpPr/>
          <p:nvPr/>
        </p:nvSpPr>
        <p:spPr>
          <a:xfrm>
            <a:off x="863600" y="1513825"/>
            <a:ext cx="1944000" cy="58167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4CB3A06D-84E9-AB4F-05BB-0F9B8B34A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164" y="4174272"/>
            <a:ext cx="27029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最高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25MB/s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的传输速度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81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B02CA9-58DA-95E2-2596-55AA1348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" y="935158"/>
            <a:ext cx="7402854" cy="3772426"/>
          </a:xfrm>
          <a:prstGeom prst="rect">
            <a:avLst/>
          </a:prstGeom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99" y="486153"/>
            <a:ext cx="2249359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H750 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AC9E5-296F-69A3-80D7-25720B3050A4}"/>
              </a:ext>
            </a:extLst>
          </p:cNvPr>
          <p:cNvSpPr/>
          <p:nvPr/>
        </p:nvSpPr>
        <p:spPr>
          <a:xfrm>
            <a:off x="6053395" y="1992414"/>
            <a:ext cx="1201019" cy="2103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0E767A-8340-939D-07E1-743F01C8CD8C}"/>
              </a:ext>
            </a:extLst>
          </p:cNvPr>
          <p:cNvSpPr/>
          <p:nvPr/>
        </p:nvSpPr>
        <p:spPr>
          <a:xfrm>
            <a:off x="6053395" y="3468266"/>
            <a:ext cx="1201019" cy="27373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C5CCCF-746C-BC81-0E5A-4153E0472FC5}"/>
              </a:ext>
            </a:extLst>
          </p:cNvPr>
          <p:cNvSpPr/>
          <p:nvPr/>
        </p:nvSpPr>
        <p:spPr>
          <a:xfrm>
            <a:off x="6053395" y="3998068"/>
            <a:ext cx="1201019" cy="27373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BDADA894-FA28-DD7C-3A5B-1837AAA61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10" y="1198541"/>
            <a:ext cx="1319431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适配器内核时钟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（一般</a:t>
            </a:r>
            <a:r>
              <a:rPr lang="en-US" altLang="zh-CN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240MHz</a:t>
            </a: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F1782175-A9DA-D2A0-4D5A-95889772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229" y="1932094"/>
            <a:ext cx="2099820" cy="29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卡时钟</a:t>
            </a:r>
            <a:r>
              <a:rPr lang="en-US" altLang="zh-CN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提供卡时钟信号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81DB0700-1FD5-1131-4F11-8B3BAF723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78" y="2258699"/>
            <a:ext cx="1319431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AHB3</a:t>
            </a: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总线接口时钟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（一般</a:t>
            </a:r>
            <a:r>
              <a:rPr lang="en-US" altLang="zh-CN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240MHz</a:t>
            </a: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80DBB4F8-F3AD-0DE4-37C9-9EAB9928E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01" y="2847614"/>
            <a:ext cx="651780" cy="2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全局中断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ECBF22CC-2323-6A39-A7C3-BCC19A424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" y="3249468"/>
            <a:ext cx="1319431" cy="2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数据接收触发信号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FFCE7F20-D489-D2D0-C535-B09CE31B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196" y="3451485"/>
            <a:ext cx="1838884" cy="29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数据线</a:t>
            </a:r>
            <a:r>
              <a:rPr lang="en-US" altLang="zh-CN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39">
            <a:extLst>
              <a:ext uri="{FF2B5EF4-FFF2-40B4-BE49-F238E27FC236}">
                <a16:creationId xmlns:a16="http://schemas.microsoft.com/office/drawing/2014/main" id="{C0430448-0B04-0C96-B764-323103BB8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483" y="3974116"/>
            <a:ext cx="2099820" cy="29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命令线</a:t>
            </a:r>
            <a:r>
              <a:rPr lang="en-US" altLang="zh-CN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2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发送命令和接收响应</a:t>
            </a:r>
            <a:endParaRPr lang="en-US" altLang="zh-CN" sz="12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82128962-C685-7DEE-8406-2A60F37F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80" y="3106795"/>
            <a:ext cx="1675271" cy="2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外部驱动器的时钟反馈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39">
            <a:extLst>
              <a:ext uri="{FF2B5EF4-FFF2-40B4-BE49-F238E27FC236}">
                <a16:creationId xmlns:a16="http://schemas.microsoft.com/office/drawing/2014/main" id="{2E663F9B-F280-5524-8237-DE0BA741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570" y="1514718"/>
            <a:ext cx="969553" cy="2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方向指示</a:t>
            </a:r>
            <a:endParaRPr lang="en-US" altLang="zh-CN" sz="11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527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168807" y="618811"/>
            <a:ext cx="3486443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外设的三个时钟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0DAA4895-1B56-4290-A201-BA78D394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9" y="1162916"/>
            <a:ext cx="3195720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卡时钟（</a:t>
            </a: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SDMMC_CK 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72DB6D82-6394-43C3-B248-15019D878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51" y="1563233"/>
            <a:ext cx="5561841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适配器中的时钟产生器在外部引脚输出的通信时钟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每个时钟周期在命令线或数据线上传输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位命令或数据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39">
            <a:extLst>
              <a:ext uri="{FF2B5EF4-FFF2-40B4-BE49-F238E27FC236}">
                <a16:creationId xmlns:a16="http://schemas.microsoft.com/office/drawing/2014/main" id="{DA901E93-D9AD-4F7E-94BF-7B41C87A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9" y="2371943"/>
            <a:ext cx="428596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适配器内核时钟（</a:t>
            </a:r>
            <a:r>
              <a:rPr lang="en-US" altLang="zh-CN" sz="1600" b="1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sdmmc_ker_ck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39">
            <a:extLst>
              <a:ext uri="{FF2B5EF4-FFF2-40B4-BE49-F238E27FC236}">
                <a16:creationId xmlns:a16="http://schemas.microsoft.com/office/drawing/2014/main" id="{95869AF3-F391-446C-BEED-B43A2603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51" y="2747078"/>
            <a:ext cx="2959318" cy="6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时钟频率：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240MHz</a:t>
            </a:r>
          </a:p>
          <a:p>
            <a:pPr>
              <a:lnSpc>
                <a:spcPts val="23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用于产生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SDMMC_CK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时钟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39">
            <a:extLst>
              <a:ext uri="{FF2B5EF4-FFF2-40B4-BE49-F238E27FC236}">
                <a16:creationId xmlns:a16="http://schemas.microsoft.com/office/drawing/2014/main" id="{9018B691-290A-42A9-AF19-DAD64D6C7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51" y="4074935"/>
            <a:ext cx="706594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用于驱动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总线接口，来自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，其频率一般为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240MHz</a:t>
            </a: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262C4448-8F7F-4E69-AB23-4CD83261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432" y="3052228"/>
            <a:ext cx="5261315" cy="8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卡初始化时，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SDMMC_CK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不可超过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400KHz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endParaRPr lang="en-US" altLang="zh-CN" sz="14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ts val="2200"/>
              </a:lnSpc>
              <a:defRPr/>
            </a:pP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初始化完成后，可设为最大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不可超过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卡最大操作频率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50MHz)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并可更改数据总线宽度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默认只用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SDMMC_D0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进行初始化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FA47BC05-FC2E-48CD-B542-B6F1ED170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647" y="2723012"/>
            <a:ext cx="423437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SDMMC_CK = </a:t>
            </a:r>
            <a:r>
              <a:rPr lang="en-US" altLang="zh-CN" sz="1600" b="1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sdmmc_ker_ck</a:t>
            </a: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/ (2 * CLKDIV)</a:t>
            </a: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5AEFE342-B008-9432-EADD-B16072026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9" y="3697734"/>
            <a:ext cx="4285966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AHB3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总线接口时钟（</a:t>
            </a:r>
            <a:r>
              <a:rPr lang="en-US" altLang="zh-CN" sz="1600" b="1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sdmmc_hclk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b="1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39">
            <a:extLst>
              <a:ext uri="{FF2B5EF4-FFF2-40B4-BE49-F238E27FC236}">
                <a16:creationId xmlns:a16="http://schemas.microsoft.com/office/drawing/2014/main" id="{B2B32981-2AEC-E151-7F74-BE5328A1E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07" y="2694622"/>
            <a:ext cx="97168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H750</a:t>
            </a:r>
          </a:p>
        </p:txBody>
      </p:sp>
    </p:spTree>
    <p:extLst>
      <p:ext uri="{BB962C8B-B14F-4D97-AF65-F5344CB8AC3E}">
        <p14:creationId xmlns:p14="http://schemas.microsoft.com/office/powerpoint/2010/main" val="220592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19" grpId="0"/>
      <p:bldP spid="22" grpId="0"/>
      <p:bldP spid="24" grpId="0"/>
      <p:bldP spid="28" grpId="0"/>
      <p:bldP spid="7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8485E354-93A3-4E86-BF23-028532E3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88" y="1220768"/>
            <a:ext cx="5473337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命令与响应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块数据传输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库驱动介绍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39">
            <a:extLst>
              <a:ext uri="{FF2B5EF4-FFF2-40B4-BE49-F238E27FC236}">
                <a16:creationId xmlns:a16="http://schemas.microsoft.com/office/drawing/2014/main" id="{37AA7B4F-6E8C-6A60-B5CE-BD5B7AA0F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800" y="1844015"/>
            <a:ext cx="2607832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SDIO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104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CCB4CC68-3980-4366-991D-3ACA1B8C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14" y="469573"/>
            <a:ext cx="3360574" cy="41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2221305-A96D-4A67-8AED-D6CE4AC6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54006"/>
              </p:ext>
            </p:extLst>
          </p:nvPr>
        </p:nvGraphicFramePr>
        <p:xfrm>
          <a:off x="529990" y="983498"/>
          <a:ext cx="8424000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107443588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964890757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342030332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驱动函数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关联寄存器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功能描述</a:t>
                      </a:r>
                      <a:endParaRPr 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83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__HAL_RCC_SDMMC1_CLK_ENABLE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AHB3ENR / APB2ENR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用于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SDMMC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时钟使能</a:t>
                      </a:r>
                      <a:endParaRPr lang="zh-CN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954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HAL_SD_Init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CLKCR/CMD/ARG/RESP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用于初始化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卡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7561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HAL_SD_MspInit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初始化回调函数</a:t>
                      </a:r>
                      <a:endParaRPr lang="en-US" alt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用于初始化</a:t>
                      </a: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SDMMC</a:t>
                      </a: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的底层硬件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567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solidFill>
                            <a:schemeClr val="lt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HAL_SD_ConfigWideBusOperation</a:t>
                      </a:r>
                      <a:endParaRPr lang="en-US" altLang="zh-CN" sz="1400" b="1" kern="100" dirty="0">
                        <a:solidFill>
                          <a:schemeClr val="lt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CLKCR/CMD/ARG/RESP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配置总线宽度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1675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HAL_SD_ReadBlocks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DCTRL/CMD/ARG/RESP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读取块数据</a:t>
                      </a:r>
                      <a:endParaRPr lang="zh-CN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072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HAL_SD_WriteBlocks</a:t>
                      </a:r>
                      <a:endParaRPr lang="en-US" altLang="zh-CN" sz="1400" kern="1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DCTRL/CMD/ARG/RESP</a:t>
                      </a:r>
                      <a:endParaRPr lang="zh-CN" altLang="en-US" sz="1400" kern="100" dirty="0"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写入块数据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971991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5FE192B5-E430-46F9-825A-09BBC1C9BC1C}"/>
              </a:ext>
            </a:extLst>
          </p:cNvPr>
          <p:cNvSpPr/>
          <p:nvPr/>
        </p:nvSpPr>
        <p:spPr>
          <a:xfrm>
            <a:off x="945674" y="3592750"/>
            <a:ext cx="8280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外设相关结构体：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SD_HandleTypeDef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SDMMC_CmdInitTypeDef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SDMMC_DataInitTypeDef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HAL_SD_CardInfoTypeDef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0B1144-E151-4585-BB31-405CA3832C68}"/>
              </a:ext>
            </a:extLst>
          </p:cNvPr>
          <p:cNvSpPr/>
          <p:nvPr/>
        </p:nvSpPr>
        <p:spPr>
          <a:xfrm>
            <a:off x="1434882" y="3251494"/>
            <a:ext cx="7587198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用于发送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SDMMC_SendCommand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函数，用于接收响应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SDMMC_GetResponse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626D7E-B74C-4BC7-8D92-53708C6375C4}"/>
              </a:ext>
            </a:extLst>
          </p:cNvPr>
          <p:cNvSpPr/>
          <p:nvPr/>
        </p:nvSpPr>
        <p:spPr>
          <a:xfrm>
            <a:off x="1434882" y="4146602"/>
            <a:ext cx="7048500" cy="42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库驱动文件：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stm32h7xx_hal_sd.c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stm32h7xx_ll_sdmmc.c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9B2A5E-F274-4EFE-8457-4D33AA2E2F34}"/>
              </a:ext>
            </a:extLst>
          </p:cNvPr>
          <p:cNvSpPr txBox="1"/>
          <p:nvPr/>
        </p:nvSpPr>
        <p:spPr>
          <a:xfrm>
            <a:off x="2158703" y="4518474"/>
            <a:ext cx="6253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封装初始化、读写、擦除等驱动接口操作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对接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寄存器与</a:t>
            </a:r>
            <a:r>
              <a:rPr lang="en-US" altLang="zh-CN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4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卡通信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89109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0729B3D-88B6-402C-92E6-1969AC51CE73}"/>
              </a:ext>
            </a:extLst>
          </p:cNvPr>
          <p:cNvSpPr/>
          <p:nvPr/>
        </p:nvSpPr>
        <p:spPr>
          <a:xfrm>
            <a:off x="650010" y="1463438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、初始化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卡相关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口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00B0A7-2883-4A66-914A-5D9AE6EDCD43}"/>
              </a:ext>
            </a:extLst>
          </p:cNvPr>
          <p:cNvSpPr/>
          <p:nvPr/>
        </p:nvSpPr>
        <p:spPr>
          <a:xfrm>
            <a:off x="4364906" y="1464807"/>
            <a:ext cx="4357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详看原理图，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模式要设置为复用推挽模式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8F4A7C-CA57-4EE0-A05D-8796C2756A94}"/>
              </a:ext>
            </a:extLst>
          </p:cNvPr>
          <p:cNvSpPr/>
          <p:nvPr/>
        </p:nvSpPr>
        <p:spPr>
          <a:xfrm>
            <a:off x="650010" y="2096497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卡初始化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97A3E2-7BE4-43C6-AB5C-4E5A1C45F971}"/>
              </a:ext>
            </a:extLst>
          </p:cNvPr>
          <p:cNvSpPr/>
          <p:nvPr/>
        </p:nvSpPr>
        <p:spPr>
          <a:xfrm>
            <a:off x="4364906" y="2103810"/>
            <a:ext cx="2188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HAL_SD_Init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6D7A5C7-0C6B-48E0-9825-C64EDC97F884}"/>
              </a:ext>
            </a:extLst>
          </p:cNvPr>
          <p:cNvSpPr/>
          <p:nvPr/>
        </p:nvSpPr>
        <p:spPr>
          <a:xfrm>
            <a:off x="650010" y="2729556"/>
            <a:ext cx="3602322" cy="3673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、重新设置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SDMMC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总线位宽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3E4B7D-3C61-4908-AA3D-5F4384E2FBF1}"/>
              </a:ext>
            </a:extLst>
          </p:cNvPr>
          <p:cNvSpPr/>
          <p:nvPr/>
        </p:nvSpPr>
        <p:spPr>
          <a:xfrm>
            <a:off x="4364904" y="2737947"/>
            <a:ext cx="4345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HAL_SD_WideBusOperation_config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FD4F851-F559-4211-AC6A-D0A4F4A3E71F}"/>
              </a:ext>
            </a:extLst>
          </p:cNvPr>
          <p:cNvSpPr/>
          <p:nvPr/>
        </p:nvSpPr>
        <p:spPr>
          <a:xfrm>
            <a:off x="650010" y="3362615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、数据块写入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03ABAA-72A9-4428-85BA-314FE537BD3B}"/>
              </a:ext>
            </a:extLst>
          </p:cNvPr>
          <p:cNvSpPr/>
          <p:nvPr/>
        </p:nvSpPr>
        <p:spPr>
          <a:xfrm>
            <a:off x="4364904" y="3371863"/>
            <a:ext cx="299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HAL_SD_WriteBlocks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C6C92-9DDD-45D6-89EC-2EF6D6ACF1C7}"/>
              </a:ext>
            </a:extLst>
          </p:cNvPr>
          <p:cNvSpPr/>
          <p:nvPr/>
        </p:nvSpPr>
        <p:spPr>
          <a:xfrm>
            <a:off x="650010" y="3995672"/>
            <a:ext cx="3602322" cy="3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、数据块读取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4F73B7-8EF2-4BA5-A057-FECB46C0CD77}"/>
              </a:ext>
            </a:extLst>
          </p:cNvPr>
          <p:cNvSpPr/>
          <p:nvPr/>
        </p:nvSpPr>
        <p:spPr>
          <a:xfrm>
            <a:off x="4364904" y="4006000"/>
            <a:ext cx="297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sz="1600" dirty="0" err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HAL_SD_ReadBlocks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92C70508-9E76-4E48-8B5C-BD2656B3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7" y="699550"/>
            <a:ext cx="3961907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8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5238ADE-DC1C-423A-B1F3-82EEB3980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63" y="507686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SD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卡电路 原理图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2384DEC-5991-4D76-B555-F18B8376C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92" y="1061076"/>
            <a:ext cx="2296228" cy="4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 Pro H750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72139E-D213-B4EB-C755-BF5CD7D4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2" y="1580683"/>
            <a:ext cx="4118497" cy="20390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3C3AF2-CD11-5D4D-50CB-2AAABEB4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02" y="1"/>
            <a:ext cx="4010197" cy="21410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7C7B32-58ED-5D68-E77E-18A39039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801" y="2095376"/>
            <a:ext cx="4005765" cy="26379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B2FCEB-0345-27DC-9DCE-FCD4C31E4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800" y="4674347"/>
            <a:ext cx="4010199" cy="52306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9BF8ADE-C02A-2D05-2CCB-6E94E759CE2F}"/>
              </a:ext>
            </a:extLst>
          </p:cNvPr>
          <p:cNvSpPr/>
          <p:nvPr/>
        </p:nvSpPr>
        <p:spPr>
          <a:xfrm>
            <a:off x="8182037" y="741533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FB739D-28AF-4E50-16FB-8ADDCFE5D284}"/>
              </a:ext>
            </a:extLst>
          </p:cNvPr>
          <p:cNvSpPr/>
          <p:nvPr/>
        </p:nvSpPr>
        <p:spPr>
          <a:xfrm>
            <a:off x="7522322" y="1803920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2B78EC-C5E4-2DBF-9355-8C20C4192351}"/>
              </a:ext>
            </a:extLst>
          </p:cNvPr>
          <p:cNvSpPr/>
          <p:nvPr/>
        </p:nvSpPr>
        <p:spPr>
          <a:xfrm>
            <a:off x="7497619" y="2688161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E8B5CE-F15F-8FDA-710F-D8B0D4621CDD}"/>
              </a:ext>
            </a:extLst>
          </p:cNvPr>
          <p:cNvSpPr/>
          <p:nvPr/>
        </p:nvSpPr>
        <p:spPr>
          <a:xfrm>
            <a:off x="7497619" y="3612950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CF39AB-CA99-0C87-DB09-BAE54C774523}"/>
              </a:ext>
            </a:extLst>
          </p:cNvPr>
          <p:cNvSpPr/>
          <p:nvPr/>
        </p:nvSpPr>
        <p:spPr>
          <a:xfrm>
            <a:off x="7497619" y="4399070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8C5CED-2D35-2DC1-53D8-B7EA7911484D}"/>
              </a:ext>
            </a:extLst>
          </p:cNvPr>
          <p:cNvSpPr/>
          <p:nvPr/>
        </p:nvSpPr>
        <p:spPr>
          <a:xfrm>
            <a:off x="8114839" y="4848761"/>
            <a:ext cx="822960" cy="1500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5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5895639" y="4835727"/>
            <a:ext cx="3126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www.openedv.com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D185B15-22B4-48D0-8684-98075B4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98" y="699550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F2FDD-8885-4E5C-9489-E27DB35366B2}"/>
              </a:ext>
            </a:extLst>
          </p:cNvPr>
          <p:cNvSpPr txBox="1"/>
          <p:nvPr/>
        </p:nvSpPr>
        <p:spPr>
          <a:xfrm>
            <a:off x="802566" y="1402539"/>
            <a:ext cx="5141033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，开发板例程源码解读（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Mini Pro H750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5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/>
          <p:cNvSpPr>
            <a:spLocks noChangeArrowheads="1"/>
          </p:cNvSpPr>
          <p:nvPr/>
        </p:nvSpPr>
        <p:spPr bwMode="auto">
          <a:xfrm>
            <a:off x="2878420" y="526203"/>
            <a:ext cx="4760191" cy="42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SPI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SDIO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外设介绍（熟悉）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8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SDMMC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驱动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SD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卡步骤（掌握）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9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，编程实战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ts val="33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66fa0e4-5077-414c-8be8-78fbd62cd2ef"/>
  <p:tag name="COMMONDATA" val="eyJoZGlkIjoiNjMyZTI0OTZlNjg5ZDAyNmIyYzY4NDljMDllMzEyNTk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28151</TotalTime>
  <Words>12250</Words>
  <Application>Microsoft Office PowerPoint</Application>
  <PresentationFormat>全屏显示(16:9)</PresentationFormat>
  <Paragraphs>1689</Paragraphs>
  <Slides>101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12" baseType="lpstr">
      <vt:lpstr>等线</vt:lpstr>
      <vt:lpstr>思源黑体 CN Bold</vt:lpstr>
      <vt:lpstr>思源黑体 CN Normal</vt:lpstr>
      <vt:lpstr>思源黑体 CN Regular</vt:lpstr>
      <vt:lpstr>思源黑体 Normal</vt:lpstr>
      <vt:lpstr>Angsana New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Mr_Xu</cp:lastModifiedBy>
  <cp:revision>5036</cp:revision>
  <dcterms:created xsi:type="dcterms:W3CDTF">2021-03-21T09:45:00Z</dcterms:created>
  <dcterms:modified xsi:type="dcterms:W3CDTF">2023-02-01T09:56:20Z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FDAE0142D6474B12A3C0C64A81226808</vt:lpwstr>
  </property>
  <property fmtid="{D5CDD505-2E9C-101B-9397-08002B2CF9AE}" pid="3" name="KSOProductBuildVer">
    <vt:lpwstr>2052-11.1.0.12763</vt:lpwstr>
  </property>
</Properties>
</file>